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404" r:id="rId2"/>
    <p:sldId id="403" r:id="rId3"/>
    <p:sldId id="405" r:id="rId4"/>
    <p:sldId id="406" r:id="rId5"/>
    <p:sldId id="407" r:id="rId6"/>
    <p:sldId id="414" r:id="rId7"/>
    <p:sldId id="413" r:id="rId8"/>
    <p:sldId id="409" r:id="rId9"/>
    <p:sldId id="410" r:id="rId10"/>
    <p:sldId id="415" r:id="rId11"/>
    <p:sldId id="416" r:id="rId12"/>
    <p:sldId id="411" r:id="rId13"/>
    <p:sldId id="412" r:id="rId14"/>
    <p:sldId id="418" r:id="rId15"/>
    <p:sldId id="419" r:id="rId16"/>
    <p:sldId id="432" r:id="rId17"/>
    <p:sldId id="423" r:id="rId18"/>
    <p:sldId id="422" r:id="rId19"/>
    <p:sldId id="428" r:id="rId20"/>
    <p:sldId id="427" r:id="rId21"/>
    <p:sldId id="431" r:id="rId22"/>
    <p:sldId id="430" r:id="rId23"/>
    <p:sldId id="425" r:id="rId24"/>
    <p:sldId id="433" r:id="rId25"/>
    <p:sldId id="424" r:id="rId26"/>
    <p:sldId id="434" r:id="rId27"/>
  </p:sldIdLst>
  <p:sldSz cx="2743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FF"/>
    <a:srgbClr val="F6A29C"/>
    <a:srgbClr val="000000"/>
    <a:srgbClr val="333333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169" autoAdjust="0"/>
    <p:restoredTop sz="90842" autoAdjust="0"/>
  </p:normalViewPr>
  <p:slideViewPr>
    <p:cSldViewPr snapToGrid="0" showGuides="1">
      <p:cViewPr>
        <p:scale>
          <a:sx n="50" d="100"/>
          <a:sy n="50" d="100"/>
        </p:scale>
        <p:origin x="1398" y="-594"/>
      </p:cViewPr>
      <p:guideLst>
        <p:guide orient="horz" pos="4138"/>
        <p:guide pos="5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-2022" y="-90"/>
      </p:cViewPr>
      <p:guideLst>
        <p:guide orient="horz" pos="3024"/>
        <p:guide pos="2304"/>
      </p:guideLst>
    </p:cSldViewPr>
  </p:notesViewPr>
  <p:gridSpacing cx="117043200" cy="117043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HESIS\Assignments\Semester%202\Precast\Productivity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Assignments\Semester%202\Leed\LEED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Assignments\Semester%202\Leed\LEED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Assignments\Semester%202\Leed\LEED%20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Brick Productivity</a:t>
            </a:r>
          </a:p>
        </c:rich>
      </c:tx>
      <c:layout>
        <c:manualLayout>
          <c:xMode val="edge"/>
          <c:yMode val="edge"/>
          <c:x val="0.29307123207583241"/>
          <c:y val="6.8664812716723407E-3"/>
        </c:manualLayout>
      </c:layout>
    </c:title>
    <c:plotArea>
      <c:layout>
        <c:manualLayout>
          <c:layoutTarget val="inner"/>
          <c:xMode val="edge"/>
          <c:yMode val="edge"/>
          <c:x val="9.1407672955611044E-2"/>
          <c:y val="0.15627691385373491"/>
          <c:w val="0.69060059855690981"/>
          <c:h val="0.64433253642737565"/>
        </c:manualLayout>
      </c:layout>
      <c:lineChart>
        <c:grouping val="standard"/>
        <c:ser>
          <c:idx val="0"/>
          <c:order val="0"/>
          <c:tx>
            <c:strRef>
              <c:f>Sheet1!$E$1</c:f>
              <c:strCache>
                <c:ptCount val="1"/>
                <c:pt idx="0">
                  <c:v>Productivity</c:v>
                </c:pt>
              </c:strCache>
            </c:strRef>
          </c:tx>
          <c:val>
            <c:numRef>
              <c:f>Sheet1!$E$2:$E$33</c:f>
              <c:numCache>
                <c:formatCode>0.00</c:formatCode>
                <c:ptCount val="32"/>
                <c:pt idx="0">
                  <c:v>0.17078189300411523</c:v>
                </c:pt>
                <c:pt idx="1">
                  <c:v>0.17444219066937297</c:v>
                </c:pt>
                <c:pt idx="2">
                  <c:v>0.15466101694915255</c:v>
                </c:pt>
                <c:pt idx="3">
                  <c:v>0.18290258449304267</c:v>
                </c:pt>
                <c:pt idx="4">
                  <c:v>0.18750000000000044</c:v>
                </c:pt>
                <c:pt idx="5">
                  <c:v>0.17073170731707321</c:v>
                </c:pt>
                <c:pt idx="6">
                  <c:v>0.15336134453781675</c:v>
                </c:pt>
                <c:pt idx="7">
                  <c:v>0.19405940594059479</c:v>
                </c:pt>
                <c:pt idx="8">
                  <c:v>0.1573498964803334</c:v>
                </c:pt>
                <c:pt idx="9">
                  <c:v>0.17693836978131386</c:v>
                </c:pt>
                <c:pt idx="10">
                  <c:v>0.27485380116959296</c:v>
                </c:pt>
                <c:pt idx="11">
                  <c:v>0.15866388308977131</c:v>
                </c:pt>
                <c:pt idx="12">
                  <c:v>0.2033195020746888</c:v>
                </c:pt>
                <c:pt idx="13">
                  <c:v>0.20724029380902612</c:v>
                </c:pt>
                <c:pt idx="14">
                  <c:v>0.21181262729124239</c:v>
                </c:pt>
                <c:pt idx="15">
                  <c:v>0.15020576131687244</c:v>
                </c:pt>
                <c:pt idx="16">
                  <c:v>0.16296296296296445</c:v>
                </c:pt>
                <c:pt idx="17">
                  <c:v>0.18276220145379168</c:v>
                </c:pt>
                <c:pt idx="18">
                  <c:v>0.19032921810699674</c:v>
                </c:pt>
                <c:pt idx="19">
                  <c:v>0.25203252032520335</c:v>
                </c:pt>
                <c:pt idx="20">
                  <c:v>0.17268623024830701</c:v>
                </c:pt>
                <c:pt idx="21">
                  <c:v>0.19345238095238268</c:v>
                </c:pt>
                <c:pt idx="22">
                  <c:v>0.19896373056994987</c:v>
                </c:pt>
                <c:pt idx="23">
                  <c:v>0.17139852786540491</c:v>
                </c:pt>
                <c:pt idx="24">
                  <c:v>0.19008264462809921</c:v>
                </c:pt>
                <c:pt idx="25">
                  <c:v>0.2108559498956159</c:v>
                </c:pt>
                <c:pt idx="26">
                  <c:v>0.18200620475698154</c:v>
                </c:pt>
                <c:pt idx="27">
                  <c:v>0.17834394904458598</c:v>
                </c:pt>
                <c:pt idx="28">
                  <c:v>0.27555555555555555</c:v>
                </c:pt>
                <c:pt idx="29">
                  <c:v>0.17841880341880448</c:v>
                </c:pt>
                <c:pt idx="30">
                  <c:v>0.19855222337125183</c:v>
                </c:pt>
                <c:pt idx="31">
                  <c:v>0.19032921810699674</c:v>
                </c:pt>
              </c:numCache>
            </c:numRef>
          </c:val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Baseline Productivity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</c:trendline>
          <c:val>
            <c:numRef>
              <c:f>Sheet1!$F$2:$F$33</c:f>
              <c:numCache>
                <c:formatCode>General</c:formatCode>
                <c:ptCount val="32"/>
                <c:pt idx="0">
                  <c:v>0.19000000000000056</c:v>
                </c:pt>
                <c:pt idx="31">
                  <c:v>0.19000000000000056</c:v>
                </c:pt>
              </c:numCache>
            </c:numRef>
          </c:val>
        </c:ser>
        <c:marker val="1"/>
        <c:axId val="120390400"/>
        <c:axId val="120414208"/>
      </c:lineChart>
      <c:catAx>
        <c:axId val="120390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20414208"/>
        <c:crosses val="autoZero"/>
        <c:auto val="1"/>
        <c:lblAlgn val="ctr"/>
        <c:lblOffset val="100"/>
      </c:catAx>
      <c:valAx>
        <c:axId val="1204142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wh / sq. ft. </a:t>
                </a:r>
              </a:p>
            </c:rich>
          </c:tx>
          <c:layout/>
        </c:title>
        <c:numFmt formatCode="0.00" sourceLinked="1"/>
        <c:tickLblPos val="nextTo"/>
        <c:crossAx val="120390400"/>
        <c:crosses val="autoZero"/>
        <c:crossBetween val="between"/>
      </c:valAx>
    </c:plotArea>
    <c:legend>
      <c:legendPos val="b"/>
      <c:legendEntry>
        <c:idx val="2"/>
        <c:delete val="1"/>
      </c:legendEntry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title>
      <c:tx>
        <c:rich>
          <a:bodyPr/>
          <a:lstStyle/>
          <a:p>
            <a:pPr>
              <a:defRPr/>
            </a:pPr>
            <a:r>
              <a:rPr lang="en-US"/>
              <a:t>Owner Improvement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1504747283251336"/>
          <c:y val="0.16183241203201748"/>
          <c:w val="0.71861001749781583"/>
          <c:h val="0.49467847769029083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2.3652091515342952E-3"/>
                  <c:y val="0.19164112093842184"/>
                </c:manualLayout>
              </c:layout>
              <c:showVal val="1"/>
            </c:dLbl>
            <c:dLbl>
              <c:idx val="1"/>
              <c:layout>
                <c:manualLayout>
                  <c:x val="2.3652091515342952E-3"/>
                  <c:y val="8.1549413165285897E-2"/>
                </c:manualLayout>
              </c:layout>
              <c:showVal val="1"/>
            </c:dLbl>
            <c:dLbl>
              <c:idx val="2"/>
              <c:layout>
                <c:manualLayout>
                  <c:x val="4.7304183030685114E-3"/>
                  <c:y val="0.17533123830536526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Sheet1!$A$26:$A$28</c:f>
              <c:strCache>
                <c:ptCount val="3"/>
                <c:pt idx="0">
                  <c:v>Accept Up-Front Costs</c:v>
                </c:pt>
                <c:pt idx="1">
                  <c:v>Increase Knowledge</c:v>
                </c:pt>
                <c:pt idx="2">
                  <c:v>Improve Planning/Team Intergration</c:v>
                </c:pt>
              </c:strCache>
            </c:strRef>
          </c:cat>
          <c:val>
            <c:numRef>
              <c:f>Sheet1!$B$26:$B$28</c:f>
              <c:numCache>
                <c:formatCode>0%</c:formatCode>
                <c:ptCount val="3"/>
                <c:pt idx="0">
                  <c:v>0.44444444444444442</c:v>
                </c:pt>
                <c:pt idx="1">
                  <c:v>0.1111111111111111</c:v>
                </c:pt>
                <c:pt idx="2">
                  <c:v>0.33333333333333331</c:v>
                </c:pt>
              </c:numCache>
            </c:numRef>
          </c:val>
        </c:ser>
        <c:dLbls>
          <c:showVal val="1"/>
        </c:dLbls>
        <c:shape val="box"/>
        <c:axId val="111800704"/>
        <c:axId val="111802240"/>
        <c:axId val="0"/>
      </c:bar3DChart>
      <c:catAx>
        <c:axId val="1118007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1802240"/>
        <c:crosses val="autoZero"/>
        <c:auto val="1"/>
        <c:lblAlgn val="ctr"/>
        <c:lblOffset val="100"/>
      </c:catAx>
      <c:valAx>
        <c:axId val="111802240"/>
        <c:scaling>
          <c:orientation val="minMax"/>
        </c:scaling>
        <c:axPos val="l"/>
        <c:majorGridlines/>
        <c:numFmt formatCode="0%" sourceLinked="1"/>
        <c:tickLblPos val="nextTo"/>
        <c:crossAx val="11180070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title>
      <c:tx>
        <c:rich>
          <a:bodyPr/>
          <a:lstStyle/>
          <a:p>
            <a:pPr>
              <a:defRPr/>
            </a:pPr>
            <a:r>
              <a:rPr lang="en-US"/>
              <a:t>Owner Mistakes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0"/>
                  <c:y val="0.18981481481481491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2870370370370370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38888888888888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Sheet1!$A$57:$A$59</c:f>
              <c:strCache>
                <c:ptCount val="3"/>
                <c:pt idx="0">
                  <c:v>Change</c:v>
                </c:pt>
                <c:pt idx="1">
                  <c:v>Waiting</c:v>
                </c:pt>
                <c:pt idx="2">
                  <c:v>First Cost </c:v>
                </c:pt>
              </c:strCache>
            </c:strRef>
          </c:cat>
          <c:val>
            <c:numRef>
              <c:f>Sheet1!$B$57:$B$59</c:f>
              <c:numCache>
                <c:formatCode>0%</c:formatCode>
                <c:ptCount val="3"/>
                <c:pt idx="0">
                  <c:v>0.28571428571428675</c:v>
                </c:pt>
                <c:pt idx="1">
                  <c:v>0.42857142857142855</c:v>
                </c:pt>
                <c:pt idx="2">
                  <c:v>0.14285714285714343</c:v>
                </c:pt>
              </c:numCache>
            </c:numRef>
          </c:val>
        </c:ser>
        <c:dLbls>
          <c:showVal val="1"/>
        </c:dLbls>
        <c:shape val="box"/>
        <c:axId val="120343936"/>
        <c:axId val="120349824"/>
        <c:axId val="0"/>
      </c:bar3DChart>
      <c:catAx>
        <c:axId val="1203439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0349824"/>
        <c:crosses val="autoZero"/>
        <c:auto val="1"/>
        <c:lblAlgn val="ctr"/>
        <c:lblOffset val="100"/>
      </c:catAx>
      <c:valAx>
        <c:axId val="120349824"/>
        <c:scaling>
          <c:orientation val="minMax"/>
        </c:scaling>
        <c:axPos val="l"/>
        <c:majorGridlines/>
        <c:numFmt formatCode="0%" sourceLinked="1"/>
        <c:tickLblPos val="nextTo"/>
        <c:crossAx val="12034393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title>
      <c:tx>
        <c:rich>
          <a:bodyPr/>
          <a:lstStyle/>
          <a:p>
            <a:pPr>
              <a:defRPr/>
            </a:pPr>
            <a:r>
              <a:rPr lang="en-US"/>
              <a:t>Owner Best Practices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2.7777777777777991E-3"/>
                  <c:y val="0.2320674874181054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8.818564521888026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Sheet1!$A$41:$A$42</c:f>
              <c:strCache>
                <c:ptCount val="2"/>
                <c:pt idx="0">
                  <c:v>Goals and Commitment</c:v>
                </c:pt>
                <c:pt idx="1">
                  <c:v>Hiring Managing Agent</c:v>
                </c:pt>
              </c:strCache>
            </c:strRef>
          </c:cat>
          <c:val>
            <c:numRef>
              <c:f>Sheet1!$B$41:$B$42</c:f>
              <c:numCache>
                <c:formatCode>0%</c:formatCode>
                <c:ptCount val="2"/>
                <c:pt idx="0">
                  <c:v>0.85714285714285765</c:v>
                </c:pt>
                <c:pt idx="1">
                  <c:v>0.14285714285714343</c:v>
                </c:pt>
              </c:numCache>
            </c:numRef>
          </c:val>
        </c:ser>
        <c:dLbls>
          <c:showVal val="1"/>
        </c:dLbls>
        <c:shape val="box"/>
        <c:axId val="129418752"/>
        <c:axId val="129420288"/>
        <c:axId val="0"/>
      </c:bar3DChart>
      <c:catAx>
        <c:axId val="129418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9420288"/>
        <c:crosses val="autoZero"/>
        <c:auto val="1"/>
        <c:lblAlgn val="ctr"/>
        <c:lblOffset val="100"/>
      </c:catAx>
      <c:valAx>
        <c:axId val="129420288"/>
        <c:scaling>
          <c:orientation val="minMax"/>
        </c:scaling>
        <c:axPos val="l"/>
        <c:majorGridlines/>
        <c:numFmt formatCode="0%" sourceLinked="1"/>
        <c:tickLblPos val="nextTo"/>
        <c:crossAx val="129418752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title>
      <c:tx>
        <c:rich>
          <a:bodyPr/>
          <a:lstStyle/>
          <a:p>
            <a:pPr>
              <a:defRPr/>
            </a:pPr>
            <a:r>
              <a:rPr lang="en-US"/>
              <a:t>Design Professional Expeirence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0"/>
                  <c:y val="0.18981481481481491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22685185185185186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Sheet1!$A$90:$A$91</c:f>
              <c:strCache>
                <c:ptCount val="2"/>
                <c:pt idx="0">
                  <c:v>Helpful</c:v>
                </c:pt>
                <c:pt idx="1">
                  <c:v>Critical</c:v>
                </c:pt>
              </c:strCache>
            </c:strRef>
          </c:cat>
          <c:val>
            <c:numRef>
              <c:f>Sheet1!$B$90:$B$91</c:f>
              <c:numCache>
                <c:formatCode>0%</c:formatCode>
                <c:ptCount val="2"/>
                <c:pt idx="0">
                  <c:v>0.37500000000000128</c:v>
                </c:pt>
                <c:pt idx="1">
                  <c:v>0.62500000000000266</c:v>
                </c:pt>
              </c:numCache>
            </c:numRef>
          </c:val>
        </c:ser>
        <c:dLbls>
          <c:showVal val="1"/>
        </c:dLbls>
        <c:shape val="box"/>
        <c:axId val="133976064"/>
        <c:axId val="133977600"/>
        <c:axId val="0"/>
      </c:bar3DChart>
      <c:catAx>
        <c:axId val="133976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3977600"/>
        <c:crosses val="autoZero"/>
        <c:auto val="1"/>
        <c:lblAlgn val="ctr"/>
        <c:lblOffset val="100"/>
      </c:catAx>
      <c:valAx>
        <c:axId val="133977600"/>
        <c:scaling>
          <c:orientation val="minMax"/>
        </c:scaling>
        <c:axPos val="l"/>
        <c:majorGridlines/>
        <c:numFmt formatCode="0%" sourceLinked="1"/>
        <c:tickLblPos val="nextTo"/>
        <c:crossAx val="133976064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title>
      <c:tx>
        <c:rich>
          <a:bodyPr/>
          <a:lstStyle/>
          <a:p>
            <a:pPr>
              <a:defRPr/>
            </a:pPr>
            <a:r>
              <a:rPr lang="en-US"/>
              <a:t>Missed LEED Points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-2.7777777777778126E-3"/>
                  <c:y val="0.2546296296296298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25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Sheet1!$A$75:$A$76</c:f>
              <c:strCache>
                <c:ptCount val="2"/>
                <c:pt idx="0">
                  <c:v>Site Selection</c:v>
                </c:pt>
                <c:pt idx="1">
                  <c:v>Intergrated Design</c:v>
                </c:pt>
              </c:strCache>
            </c:strRef>
          </c:cat>
          <c:val>
            <c:numRef>
              <c:f>Sheet1!$B$75:$B$76</c:f>
              <c:numCache>
                <c:formatCode>0%</c:formatCode>
                <c:ptCount val="2"/>
                <c:pt idx="0">
                  <c:v>0.75000000000000255</c:v>
                </c:pt>
                <c:pt idx="1">
                  <c:v>0.25</c:v>
                </c:pt>
              </c:numCache>
            </c:numRef>
          </c:val>
        </c:ser>
        <c:dLbls>
          <c:showVal val="1"/>
        </c:dLbls>
        <c:shape val="box"/>
        <c:axId val="134027136"/>
        <c:axId val="134028672"/>
        <c:axId val="0"/>
      </c:bar3DChart>
      <c:catAx>
        <c:axId val="1340271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4028672"/>
        <c:crosses val="autoZero"/>
        <c:auto val="1"/>
        <c:lblAlgn val="ctr"/>
        <c:lblOffset val="100"/>
      </c:catAx>
      <c:valAx>
        <c:axId val="134028672"/>
        <c:scaling>
          <c:orientation val="minMax"/>
        </c:scaling>
        <c:axPos val="l"/>
        <c:majorGridlines/>
        <c:numFmt formatCode="0%" sourceLinked="1"/>
        <c:tickLblPos val="nextTo"/>
        <c:crossAx val="134027136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420" cy="480371"/>
          </a:xfrm>
          <a:prstGeom prst="rect">
            <a:avLst/>
          </a:prstGeom>
        </p:spPr>
        <p:txBody>
          <a:bodyPr vert="horz" lIns="64382" tIns="32192" rIns="64382" bIns="32192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33" y="3"/>
            <a:ext cx="3170420" cy="480371"/>
          </a:xfrm>
          <a:prstGeom prst="rect">
            <a:avLst/>
          </a:prstGeom>
        </p:spPr>
        <p:txBody>
          <a:bodyPr vert="horz" lIns="64382" tIns="32192" rIns="64382" bIns="32192" rtlCol="0"/>
          <a:lstStyle>
            <a:lvl1pPr algn="r">
              <a:defRPr sz="800"/>
            </a:lvl1pPr>
          </a:lstStyle>
          <a:p>
            <a:fld id="{F6C245D3-94BE-41EF-87BF-366C690C12FB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794"/>
            <a:ext cx="3170420" cy="479336"/>
          </a:xfrm>
          <a:prstGeom prst="rect">
            <a:avLst/>
          </a:prstGeom>
        </p:spPr>
        <p:txBody>
          <a:bodyPr vert="horz" lIns="64382" tIns="32192" rIns="64382" bIns="32192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33" y="9119794"/>
            <a:ext cx="3170420" cy="479336"/>
          </a:xfrm>
          <a:prstGeom prst="rect">
            <a:avLst/>
          </a:prstGeom>
        </p:spPr>
        <p:txBody>
          <a:bodyPr vert="horz" lIns="64382" tIns="32192" rIns="64382" bIns="32192" rtlCol="0" anchor="b"/>
          <a:lstStyle>
            <a:lvl1pPr algn="r">
              <a:defRPr sz="800"/>
            </a:lvl1pPr>
          </a:lstStyle>
          <a:p>
            <a:fld id="{68A50B0A-4BC6-4B05-AD87-18E9A5462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2" tIns="48316" rIns="96632" bIns="483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2" tIns="48316" rIns="96632" bIns="483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FB9AF82-DB36-4655-8885-30BB1D867555}" type="datetimeFigureOut">
              <a:rPr lang="en-US"/>
              <a:pPr>
                <a:defRPr/>
              </a:pPr>
              <a:t>4/15/2009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719138"/>
            <a:ext cx="14401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6" rIns="96632" bIns="483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2" tIns="48316" rIns="96632" bIns="483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2" tIns="48316" rIns="96632" bIns="483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2" tIns="48316" rIns="96632" bIns="483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5B262BE-9C1E-4A2E-B8BF-CEDE1686E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262BE-9C1E-4A2E-B8BF-CEDE1686EE9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262BE-9C1E-4A2E-B8BF-CEDE1686EE9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262BE-9C1E-4A2E-B8BF-CEDE1686EE9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262BE-9C1E-4A2E-B8BF-CEDE1686EE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262BE-9C1E-4A2E-B8BF-CEDE1686EE9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262BE-9C1E-4A2E-B8BF-CEDE1686EE9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262BE-9C1E-4A2E-B8BF-CEDE1686EE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262BE-9C1E-4A2E-B8BF-CEDE1686EE9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262BE-9C1E-4A2E-B8BF-CEDE1686EE9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262BE-9C1E-4A2E-B8BF-CEDE1686EE9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262BE-9C1E-4A2E-B8BF-CEDE1686EE9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10744200" y="6305550"/>
            <a:ext cx="640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D8254CA9-35F6-4D1C-A1FE-F7C27CD0AEFC}" type="datetimeFigureOut">
              <a:rPr lang="en-US"/>
              <a:pPr>
                <a:defRPr/>
              </a:pPr>
              <a:t>4/15/2009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17145000" y="6305550"/>
            <a:ext cx="8686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25841325" y="6305550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D29808-8A24-4050-A392-6A15A6F13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1066800"/>
            <a:ext cx="1371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1190625" y="954089"/>
            <a:ext cx="2057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15011400" y="936625"/>
            <a:ext cx="1947864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0688" y="1066800"/>
            <a:ext cx="8229600" cy="1981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1143004"/>
            <a:ext cx="13258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4800600"/>
            <a:ext cx="13258800" cy="7620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0744200" y="6305550"/>
            <a:ext cx="640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53C543D1-3009-4855-984C-99B3E7BB38C5}" type="datetimeFigureOut">
              <a:rPr lang="en-US"/>
              <a:pPr>
                <a:defRPr/>
              </a:pPr>
              <a:t>4/15/2009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45000" y="6305550"/>
            <a:ext cx="8686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841325" y="6305550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FB0B3C-2688-4D7E-9616-BDB4B4924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489" y="133351"/>
            <a:ext cx="22493286" cy="10128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2489" y="1146175"/>
            <a:ext cx="22493286" cy="480060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44200" y="6305550"/>
            <a:ext cx="640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4779955D-B841-4857-9EE9-9DEED8F50D81}" type="datetimeFigureOut">
              <a:rPr lang="en-US"/>
              <a:pPr>
                <a:defRPr/>
              </a:pPr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0" y="6305550"/>
            <a:ext cx="8686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841325" y="6305550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F1980C-9548-4192-B80D-7B6F3DA43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574000" y="274640"/>
            <a:ext cx="54864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0" y="274641"/>
            <a:ext cx="166878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44200" y="6305550"/>
            <a:ext cx="640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1B7DB419-0B1A-46BB-AE53-91A10E6147BB}" type="datetimeFigureOut">
              <a:rPr lang="en-US"/>
              <a:pPr>
                <a:defRPr/>
              </a:pPr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0" y="6305550"/>
            <a:ext cx="8686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841325" y="6305550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48EFBF-03B5-4957-9C84-E059F5464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469" y="141888"/>
            <a:ext cx="9207063" cy="740981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800" b="0" cap="none" spc="150" baseline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993228"/>
            <a:ext cx="9144000" cy="4953547"/>
          </a:xfrm>
          <a:prstGeom prst="rect">
            <a:avLst/>
          </a:prstGeom>
        </p:spPr>
        <p:txBody>
          <a:bodyPr/>
          <a:lstStyle>
            <a:lvl1pPr>
              <a:buFont typeface="Wingdings 2" pitchFamily="18" charset="2"/>
              <a:buChar char="¡"/>
              <a:defRPr sz="2800" b="1" cap="none" baseline="0">
                <a:latin typeface="Calibri" pitchFamily="34" charset="0"/>
                <a:cs typeface="Times New Roman" pitchFamily="18" charset="0"/>
              </a:defRPr>
            </a:lvl1pPr>
            <a:lvl2pPr>
              <a:buClr>
                <a:srgbClr val="FF0000"/>
              </a:buClr>
              <a:buFont typeface="Verdana" pitchFamily="34" charset="0"/>
              <a:buChar char="▪"/>
              <a:defRPr sz="2800" b="1" cap="none" baseline="0">
                <a:latin typeface="Calibri" pitchFamily="34" charset="0"/>
                <a:cs typeface="Times New Roman" pitchFamily="18" charset="0"/>
              </a:defRPr>
            </a:lvl2pPr>
            <a:lvl3pPr>
              <a:buClr>
                <a:schemeClr val="tx2"/>
              </a:buClr>
              <a:buFont typeface="Verdana" pitchFamily="34" charset="0"/>
              <a:buChar char="▫"/>
              <a:defRPr sz="2400" b="1" cap="none" baseline="0">
                <a:latin typeface="Calibri" pitchFamily="34" charset="0"/>
                <a:cs typeface="Times New Roman" pitchFamily="18" charset="0"/>
              </a:defRPr>
            </a:lvl3pPr>
            <a:lvl4pPr>
              <a:defRPr sz="2000" b="1" cap="none" baseline="0">
                <a:latin typeface="Calibri" pitchFamily="34" charset="0"/>
                <a:cs typeface="Times New Roman" pitchFamily="18" charset="0"/>
              </a:defRPr>
            </a:lvl4pPr>
            <a:lvl5pPr>
              <a:defRPr sz="1600" b="1" cap="none" baseline="0">
                <a:latin typeface="Calibri" pitchFamily="34" charset="0"/>
                <a:cs typeface="Times New Roman" pitchFamily="18" charset="0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20352" y="5501509"/>
            <a:ext cx="1395248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641C12E1-3FA5-421A-83F5-E490B0B15685}" type="datetimeFigureOut">
              <a:rPr lang="en-US"/>
              <a:pPr>
                <a:defRPr/>
              </a:pPr>
              <a:t>4/15/2009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3662" y="5469978"/>
            <a:ext cx="202586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841325" y="6305550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DE790C-33EA-4725-82C5-B59EE8F44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434663" y="1"/>
            <a:ext cx="188910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en-US" sz="2000" b="0" u="sng" dirty="0" smtClean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Outline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Project Background</a:t>
            </a:r>
          </a:p>
          <a:p>
            <a:pPr>
              <a:buFont typeface="Wingdings" pitchFamily="2" charset="2"/>
              <a:buChar char="§"/>
            </a:pPr>
            <a:r>
              <a:rPr lang="en-US" sz="1600" baseline="0" dirty="0" smtClean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Concrete</a:t>
            </a:r>
          </a:p>
          <a:p>
            <a:pPr>
              <a:buFont typeface="Wingdings" pitchFamily="2" charset="2"/>
              <a:buChar char="§"/>
            </a:pPr>
            <a:r>
              <a:rPr lang="en-US" sz="1600" baseline="0" dirty="0" smtClean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Façade</a:t>
            </a:r>
          </a:p>
          <a:p>
            <a:pPr>
              <a:buFont typeface="Wingdings" pitchFamily="2" charset="2"/>
              <a:buChar char="§"/>
            </a:pPr>
            <a:r>
              <a:rPr lang="en-US" sz="1600" baseline="0" dirty="0" smtClean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LEED</a:t>
            </a:r>
          </a:p>
          <a:p>
            <a:pPr>
              <a:buFont typeface="Wingdings" pitchFamily="2" charset="2"/>
              <a:buChar char="§"/>
            </a:pPr>
            <a:r>
              <a:rPr lang="en-US" sz="1600" baseline="0" dirty="0" smtClean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Conclusions</a:t>
            </a:r>
          </a:p>
          <a:p>
            <a:pPr>
              <a:buFont typeface="Wingdings" pitchFamily="2" charset="2"/>
              <a:buChar char="§"/>
            </a:pPr>
            <a:r>
              <a:rPr lang="en-US" sz="1600" baseline="0" dirty="0" smtClean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Acknowledgement</a:t>
            </a:r>
          </a:p>
          <a:p>
            <a:pPr>
              <a:buFont typeface="Wingdings" pitchFamily="2" charset="2"/>
              <a:buChar char="§"/>
            </a:pPr>
            <a:r>
              <a:rPr lang="en-US" sz="1600" baseline="0" dirty="0" smtClean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Questions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rot="10800000" flipH="1">
            <a:off x="9263417" y="795041"/>
            <a:ext cx="8915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20352" y="5501509"/>
            <a:ext cx="1395248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641C12E1-3FA5-421A-83F5-E490B0B15685}" type="datetimeFigureOut">
              <a:rPr lang="en-US"/>
              <a:pPr>
                <a:defRPr/>
              </a:pPr>
              <a:t>4/15/2009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3662" y="5469978"/>
            <a:ext cx="202586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841325" y="6305550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DE790C-33EA-4725-82C5-B59EE8F44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469" y="3925612"/>
            <a:ext cx="9207063" cy="740981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5400" b="0" cap="small" spc="150" baseline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48475" y="0"/>
            <a:ext cx="2057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6858000" y="0"/>
            <a:ext cx="228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176" y="2600325"/>
            <a:ext cx="19202400" cy="2286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5176" y="1066800"/>
            <a:ext cx="19202400" cy="1509712"/>
          </a:xfrm>
          <a:prstGeom prst="rect">
            <a:avLst/>
          </a:prstGeo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744200" y="6305550"/>
            <a:ext cx="640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6377C775-D68F-4C8A-9EF2-913B2F2417CA}" type="datetimeFigureOut">
              <a:rPr lang="en-US"/>
              <a:pPr>
                <a:defRPr/>
              </a:pPr>
              <a:t>4/15/2009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0" y="6305550"/>
            <a:ext cx="8686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841325" y="6305550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FE2B2-85BC-4072-AEBF-DE7A9D4FA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4662489" y="133351"/>
            <a:ext cx="22493286" cy="1012825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2489" y="1524000"/>
            <a:ext cx="10972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28264" y="1524000"/>
            <a:ext cx="10972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0744200" y="6305550"/>
            <a:ext cx="640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0530391A-8ECE-44BC-9C5F-5E96139CD996}" type="datetimeFigureOut">
              <a:rPr lang="en-US"/>
              <a:pPr>
                <a:defRPr/>
              </a:pPr>
              <a:t>4/15/2009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45000" y="6305550"/>
            <a:ext cx="8686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841325" y="6305550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6A839E-78BB-42F6-B5A1-A2F296451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160336"/>
            <a:ext cx="24688800" cy="1143000"/>
          </a:xfrm>
          <a:prstGeom prst="rect">
            <a:avLst/>
          </a:prstGeo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28278"/>
            <a:ext cx="12070080" cy="64008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990320" y="328278"/>
            <a:ext cx="12070080" cy="64008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71600" y="969336"/>
            <a:ext cx="120700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90320" y="969336"/>
            <a:ext cx="120700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744200" y="6305550"/>
            <a:ext cx="640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BEB0C966-E4F3-43C7-B559-75BB16EC94F2}" type="datetimeFigureOut">
              <a:rPr lang="en-US"/>
              <a:pPr>
                <a:defRPr/>
              </a:pPr>
              <a:t>4/15/2009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145000" y="6305550"/>
            <a:ext cx="8686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5841325" y="6305550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174328-67B9-446C-86A5-DE76C84B5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4662489" y="133351"/>
            <a:ext cx="22493286" cy="1012825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44200" y="6305550"/>
            <a:ext cx="640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2231E980-58AB-4E11-BCE2-8F9D618AFEAC}" type="datetimeFigureOut">
              <a:rPr lang="en-US"/>
              <a:pPr>
                <a:defRPr/>
              </a:pPr>
              <a:t>4/15/2009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145000" y="6305550"/>
            <a:ext cx="8686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841325" y="6305550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E0B2F5-AA62-4B48-A6CF-74677B45D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3241" y="0"/>
            <a:ext cx="24388761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3043241" y="0"/>
            <a:ext cx="2190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10744200" y="6305550"/>
            <a:ext cx="640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92A719D8-B486-4182-839E-567EC28CA952}" type="datetimeFigureOut">
              <a:rPr lang="en-US"/>
              <a:pPr>
                <a:defRPr/>
              </a:pPr>
              <a:t>4/15/2009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45000" y="6305550"/>
            <a:ext cx="8686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841325" y="6305550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654BC7-B12A-4BD9-A21F-373D05605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16778"/>
            <a:ext cx="1143000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71600" y="1406964"/>
            <a:ext cx="11430000" cy="698500"/>
          </a:xfrm>
          <a:prstGeom prst="rect">
            <a:avLst/>
          </a:prstGeo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2133601"/>
            <a:ext cx="24460200" cy="3992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44200" y="6305550"/>
            <a:ext cx="640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5EA284BF-3137-4859-93BE-E93910DF1DBA}" type="datetimeFigureOut">
              <a:rPr lang="en-US"/>
              <a:pPr>
                <a:defRPr/>
              </a:pPr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45000" y="6305550"/>
            <a:ext cx="8686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841325" y="6305550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685EA1-2F57-4EBD-875B-B3DA914C1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ame 38"/>
          <p:cNvSpPr/>
          <p:nvPr userDrawn="1"/>
        </p:nvSpPr>
        <p:spPr>
          <a:xfrm rot="2700000">
            <a:off x="25540179" y="6267004"/>
            <a:ext cx="1157920" cy="1139962"/>
          </a:xfrm>
          <a:prstGeom prst="frame">
            <a:avLst>
              <a:gd name="adj1" fmla="val 25000"/>
            </a:avLst>
          </a:prstGeom>
          <a:solidFill>
            <a:schemeClr val="accent4">
              <a:lumMod val="40000"/>
              <a:lumOff val="60000"/>
              <a:alpha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Frame 22"/>
          <p:cNvSpPr/>
          <p:nvPr userDrawn="1"/>
        </p:nvSpPr>
        <p:spPr>
          <a:xfrm rot="2600579">
            <a:off x="950508" y="1459707"/>
            <a:ext cx="952500" cy="958304"/>
          </a:xfrm>
          <a:prstGeom prst="frame">
            <a:avLst>
              <a:gd name="adj1" fmla="val 6011"/>
            </a:avLst>
          </a:prstGeom>
          <a:solidFill>
            <a:srgbClr val="FF0000">
              <a:alpha val="25000"/>
            </a:srgbClr>
          </a:solidFill>
          <a:ln w="25400"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ame 34"/>
          <p:cNvSpPr/>
          <p:nvPr userDrawn="1"/>
        </p:nvSpPr>
        <p:spPr>
          <a:xfrm rot="3967968">
            <a:off x="1044411" y="2067466"/>
            <a:ext cx="478055" cy="508483"/>
          </a:xfrm>
          <a:prstGeom prst="frame">
            <a:avLst>
              <a:gd name="adj1" fmla="val 6011"/>
            </a:avLst>
          </a:prstGeom>
          <a:solidFill>
            <a:schemeClr val="tx1">
              <a:lumMod val="95000"/>
              <a:alpha val="25000"/>
            </a:schemeClr>
          </a:solidFill>
          <a:ln w="25400">
            <a:solidFill>
              <a:schemeClr val="tx1">
                <a:lumMod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8317029" y="-1"/>
            <a:ext cx="7627844" cy="6675120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 rot="8020307">
            <a:off x="-158149" y="82702"/>
            <a:ext cx="1930571" cy="2015064"/>
          </a:xfrm>
          <a:prstGeom prst="ellipse">
            <a:avLst/>
          </a:prstGeom>
          <a:noFill/>
          <a:ln w="27305" cap="rnd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475873" y="-1"/>
            <a:ext cx="7639097" cy="667512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 userDrawn="1"/>
        </p:nvSpPr>
        <p:spPr bwMode="invGray">
          <a:xfrm>
            <a:off x="1309405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" name="Picture 25" descr="penn state logo 2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5F5F5F">
                <a:tint val="45000"/>
                <a:satMod val="400000"/>
              </a:srgbClr>
            </a:duotone>
          </a:blip>
          <a:srcRect t="10461" b="9714"/>
          <a:stretch>
            <a:fillRect/>
          </a:stretch>
        </p:blipFill>
        <p:spPr>
          <a:xfrm>
            <a:off x="228600" y="367416"/>
            <a:ext cx="1205248" cy="82464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29" name="Rectangle 28"/>
          <p:cNvSpPr/>
          <p:nvPr userDrawn="1"/>
        </p:nvSpPr>
        <p:spPr>
          <a:xfrm>
            <a:off x="9144000" y="1"/>
            <a:ext cx="9144000" cy="667512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Oval 29"/>
          <p:cNvSpPr/>
          <p:nvPr userDrawn="1"/>
        </p:nvSpPr>
        <p:spPr>
          <a:xfrm rot="8020307">
            <a:off x="25767956" y="4835076"/>
            <a:ext cx="2058638" cy="2269618"/>
          </a:xfrm>
          <a:prstGeom prst="ellipse">
            <a:avLst/>
          </a:prstGeom>
          <a:noFill/>
          <a:ln w="27305" cap="rnd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 userDrawn="1"/>
        </p:nvSpPr>
        <p:spPr bwMode="invGray">
          <a:xfrm>
            <a:off x="26018984" y="-15766"/>
            <a:ext cx="74754" cy="6873766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 rot="16200000">
            <a:off x="-1584437" y="2624960"/>
            <a:ext cx="4871550" cy="94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Charles Miller	 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Construction Option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Spring 2009 -  Dr. Riley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 userDrawn="1"/>
        </p:nvSpPr>
        <p:spPr bwMode="auto">
          <a:xfrm rot="16200000">
            <a:off x="23840408" y="2183185"/>
            <a:ext cx="5275394" cy="83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WestEnd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25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Frame 27"/>
          <p:cNvSpPr/>
          <p:nvPr userDrawn="1"/>
        </p:nvSpPr>
        <p:spPr>
          <a:xfrm rot="2600579">
            <a:off x="219913" y="5740635"/>
            <a:ext cx="1168928" cy="1117210"/>
          </a:xfrm>
          <a:prstGeom prst="frame">
            <a:avLst>
              <a:gd name="adj1" fmla="val 6011"/>
            </a:avLst>
          </a:prstGeom>
          <a:solidFill>
            <a:schemeClr val="tx1">
              <a:lumMod val="95000"/>
              <a:alpha val="25000"/>
            </a:schemeClr>
          </a:solidFill>
          <a:ln w="25400">
            <a:solidFill>
              <a:schemeClr val="tx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" name="Picture 39" descr="penn state logo 2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10461" b="9714"/>
          <a:stretch>
            <a:fillRect/>
          </a:stretch>
        </p:blipFill>
        <p:spPr>
          <a:xfrm>
            <a:off x="26212635" y="5322833"/>
            <a:ext cx="1143165" cy="782166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43" name="Frame 42"/>
          <p:cNvSpPr/>
          <p:nvPr userDrawn="1"/>
        </p:nvSpPr>
        <p:spPr>
          <a:xfrm rot="4755868">
            <a:off x="25432980" y="4999495"/>
            <a:ext cx="767963" cy="756053"/>
          </a:xfrm>
          <a:prstGeom prst="frame">
            <a:avLst>
              <a:gd name="adj1" fmla="val 25000"/>
            </a:avLst>
          </a:prstGeom>
          <a:solidFill>
            <a:schemeClr val="tx1">
              <a:lumMod val="95000"/>
              <a:alpha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8" name="Frame 37"/>
          <p:cNvSpPr/>
          <p:nvPr userDrawn="1"/>
        </p:nvSpPr>
        <p:spPr>
          <a:xfrm rot="6547289">
            <a:off x="25711831" y="4625920"/>
            <a:ext cx="801920" cy="806806"/>
          </a:xfrm>
          <a:prstGeom prst="frame">
            <a:avLst>
              <a:gd name="adj1" fmla="val 6011"/>
            </a:avLst>
          </a:prstGeom>
          <a:solidFill>
            <a:srgbClr val="FF0000">
              <a:alpha val="25000"/>
            </a:srgbClr>
          </a:solidFill>
          <a:ln w="12700"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28625" y="5610225"/>
            <a:ext cx="1409700" cy="742950"/>
            <a:chOff x="1295400" y="5610225"/>
            <a:chExt cx="1409700" cy="742950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381125" y="5610225"/>
              <a:ext cx="742950" cy="7429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1295400" y="5857875"/>
              <a:ext cx="14097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WestEnd</a:t>
              </a:r>
              <a:r>
                <a:rPr lang="en-US" sz="1100" b="1" dirty="0" smtClean="0"/>
                <a:t>25</a:t>
              </a:r>
              <a:endParaRPr lang="en-US" sz="1100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7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  <a:cs typeface="Arial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200" kern="1200">
          <a:solidFill>
            <a:srgbClr val="DBE7F6"/>
          </a:solidFill>
          <a:latin typeface="Arial" pitchFamily="34" charset="0"/>
          <a:ea typeface="+mn-ea"/>
          <a:cs typeface="Arial" pitchFamily="34" charset="0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200" kern="1200">
          <a:solidFill>
            <a:srgbClr val="DBE7F6"/>
          </a:solidFill>
          <a:latin typeface="Arial" pitchFamily="34" charset="0"/>
          <a:ea typeface="+mn-ea"/>
          <a:cs typeface="Arial" pitchFamily="34" charset="0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rgbClr val="DBE7F6"/>
          </a:solidFill>
          <a:latin typeface="Arial" pitchFamily="34" charset="0"/>
          <a:ea typeface="+mn-ea"/>
          <a:cs typeface="Arial" pitchFamily="34" charset="0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 2" pitchFamily="18" charset="2"/>
        <a:buChar char=""/>
        <a:defRPr sz="1600" kern="1200">
          <a:solidFill>
            <a:srgbClr val="DBE7F6"/>
          </a:solidFill>
          <a:latin typeface="Arial" pitchFamily="34" charset="0"/>
          <a:ea typeface="+mn-ea"/>
          <a:cs typeface="Arial" pitchFamily="34" charset="0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ABC6E9"/>
        </a:buClr>
        <a:buFont typeface="Wingdings 2" pitchFamily="18" charset="2"/>
        <a:buChar char=""/>
        <a:defRPr sz="1200" kern="1200">
          <a:solidFill>
            <a:srgbClr val="DBE7F6"/>
          </a:solidFill>
          <a:latin typeface="Arial" pitchFamily="34" charset="0"/>
          <a:ea typeface="+mn-ea"/>
          <a:cs typeface="Arial" pitchFamily="34" charset="0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9150259" y="4509167"/>
            <a:ext cx="9128235" cy="1005807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small" spc="150" normalizeH="0" baseline="0" noProof="0" dirty="0" smtClean="0">
                <a:ln w="11430"/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Charles</a:t>
            </a:r>
            <a:r>
              <a:rPr kumimoji="0" lang="en-US" sz="3600" b="1" i="0" u="none" strike="noStrike" kern="1200" cap="small" spc="150" normalizeH="0" noProof="0" dirty="0" smtClean="0">
                <a:ln w="11430"/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Miller</a:t>
            </a:r>
            <a:r>
              <a:rPr kumimoji="0" lang="en-US" sz="3200" b="1" i="0" u="none" strike="noStrike" kern="1200" cap="small" spc="150" normalizeH="0" baseline="0" noProof="0" dirty="0" smtClean="0">
                <a:ln w="11430"/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– 2009 AE Senior</a:t>
            </a:r>
            <a:r>
              <a:rPr kumimoji="0" lang="en-US" sz="3200" b="1" i="0" u="none" strike="noStrike" kern="1200" cap="small" spc="150" normalizeH="0" noProof="0" dirty="0" smtClean="0">
                <a:ln w="11430"/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Thesis</a:t>
            </a:r>
          </a:p>
          <a:p>
            <a:pPr marL="0" marR="0" lvl="0" indent="0" algn="ctr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small" spc="150" dirty="0" smtClean="0">
                <a:ln w="11430"/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Arial" pitchFamily="34" charset="0"/>
              </a:rPr>
              <a:t>Construction Option - Riley</a:t>
            </a:r>
            <a:endParaRPr kumimoji="0" lang="en-US" sz="2800" b="1" i="0" u="none" strike="noStrike" kern="1200" cap="small" spc="150" normalizeH="0" noProof="0" dirty="0" smtClean="0">
              <a:ln w="11430"/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150" normalizeH="0" noProof="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  <a:t>   </a:t>
            </a:r>
            <a:endParaRPr kumimoji="0" lang="en-US" sz="3200" b="0" i="0" u="none" strike="noStrike" kern="1200" cap="small" spc="150" normalizeH="0" baseline="0" noProof="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Arial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12469" y="889858"/>
            <a:ext cx="9207063" cy="740981"/>
          </a:xfrm>
        </p:spPr>
        <p:txBody>
          <a:bodyPr/>
          <a:lstStyle/>
          <a:p>
            <a:r>
              <a:rPr lang="en-US" cap="none" dirty="0" smtClean="0"/>
              <a:t>WestEnd</a:t>
            </a:r>
            <a:r>
              <a:rPr lang="en-US" b="1" cap="none" dirty="0" smtClean="0"/>
              <a:t>25</a:t>
            </a:r>
            <a:endParaRPr lang="en-US" cap="none" dirty="0"/>
          </a:p>
        </p:txBody>
      </p:sp>
      <p:pic>
        <p:nvPicPr>
          <p:cNvPr id="12" name="Picture 11" descr="Rend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8858" y="1777010"/>
            <a:ext cx="4528456" cy="2457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Façade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Productivity Analysis</a:t>
            </a:r>
          </a:p>
          <a:p>
            <a:pPr lvl="1"/>
            <a:r>
              <a:rPr lang="en-US" sz="2400" dirty="0" smtClean="0"/>
              <a:t>CE 533 – Construction Productivity Analysis and Performance Evaluation</a:t>
            </a:r>
          </a:p>
          <a:p>
            <a:pPr lvl="2"/>
            <a:endParaRPr lang="en-US" sz="2000" dirty="0" smtClean="0"/>
          </a:p>
          <a:p>
            <a:pPr lvl="1"/>
            <a:endParaRPr lang="en-US" dirty="0"/>
          </a:p>
        </p:txBody>
      </p:sp>
      <p:grpSp>
        <p:nvGrpSpPr>
          <p:cNvPr id="37906" name="Group 18"/>
          <p:cNvGrpSpPr>
            <a:grpSpLocks/>
          </p:cNvGrpSpPr>
          <p:nvPr/>
        </p:nvGrpSpPr>
        <p:grpSpPr bwMode="auto">
          <a:xfrm>
            <a:off x="11231563" y="2395538"/>
            <a:ext cx="4596850" cy="3598862"/>
            <a:chOff x="2754" y="7422"/>
            <a:chExt cx="5644" cy="4418"/>
          </a:xfrm>
        </p:grpSpPr>
        <p:grpSp>
          <p:nvGrpSpPr>
            <p:cNvPr id="37907" name="Group 19"/>
            <p:cNvGrpSpPr>
              <a:grpSpLocks/>
            </p:cNvGrpSpPr>
            <p:nvPr/>
          </p:nvGrpSpPr>
          <p:grpSpPr bwMode="auto">
            <a:xfrm>
              <a:off x="2754" y="7422"/>
              <a:ext cx="5644" cy="4418"/>
              <a:chOff x="2754" y="7422"/>
              <a:chExt cx="5644" cy="4418"/>
            </a:xfrm>
          </p:grpSpPr>
          <p:sp>
            <p:nvSpPr>
              <p:cNvPr id="37908" name="Rectangle 20"/>
              <p:cNvSpPr>
                <a:spLocks noChangeArrowheads="1"/>
              </p:cNvSpPr>
              <p:nvPr/>
            </p:nvSpPr>
            <p:spPr bwMode="auto">
              <a:xfrm>
                <a:off x="4451" y="7422"/>
                <a:ext cx="2394" cy="636"/>
              </a:xfrm>
              <a:prstGeom prst="rect">
                <a:avLst/>
              </a:prstGeom>
              <a:noFill/>
              <a:ln w="38100" cmpd="dbl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Activity in Progress</a:t>
                </a:r>
              </a:p>
            </p:txBody>
          </p:sp>
          <p:sp>
            <p:nvSpPr>
              <p:cNvPr id="37909" name="Rectangle 21"/>
              <p:cNvSpPr>
                <a:spLocks noChangeArrowheads="1"/>
              </p:cNvSpPr>
              <p:nvPr/>
            </p:nvSpPr>
            <p:spPr bwMode="auto">
              <a:xfrm>
                <a:off x="2754" y="8770"/>
                <a:ext cx="2394" cy="636"/>
              </a:xfrm>
              <a:prstGeom prst="rect">
                <a:avLst/>
              </a:prstGeom>
              <a:noFill/>
              <a:ln w="38100" cmpd="dbl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Report Quantities</a:t>
                </a:r>
              </a:p>
            </p:txBody>
          </p:sp>
          <p:sp>
            <p:nvSpPr>
              <p:cNvPr id="37910" name="Rectangle 22"/>
              <p:cNvSpPr>
                <a:spLocks noChangeArrowheads="1"/>
              </p:cNvSpPr>
              <p:nvPr/>
            </p:nvSpPr>
            <p:spPr bwMode="auto">
              <a:xfrm>
                <a:off x="6004" y="8770"/>
                <a:ext cx="2394" cy="636"/>
              </a:xfrm>
              <a:prstGeom prst="rect">
                <a:avLst/>
              </a:prstGeom>
              <a:noFill/>
              <a:ln w="38100" cmpd="dbl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Report </a:t>
                </a:r>
                <a:r>
                  <a:rPr lang="en-US" sz="1400" b="1" dirty="0" err="1" smtClean="0">
                    <a:solidFill>
                      <a:srgbClr val="FFFFFF"/>
                    </a:solidFill>
                    <a:latin typeface="Calibri" pitchFamily="34" charset="0"/>
                  </a:rPr>
                  <a:t>Workhours</a:t>
                </a:r>
                <a:endParaRPr lang="en-US" sz="1400" b="1" dirty="0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37911" name="Group 23"/>
              <p:cNvGrpSpPr>
                <a:grpSpLocks/>
              </p:cNvGrpSpPr>
              <p:nvPr/>
            </p:nvGrpSpPr>
            <p:grpSpPr bwMode="auto">
              <a:xfrm>
                <a:off x="3857" y="8059"/>
                <a:ext cx="3849" cy="711"/>
                <a:chOff x="3857" y="10061"/>
                <a:chExt cx="3849" cy="711"/>
              </a:xfrm>
            </p:grpSpPr>
            <p:cxnSp>
              <p:nvCxnSpPr>
                <p:cNvPr id="37912" name="AutoShape 24"/>
                <p:cNvCxnSpPr>
                  <a:cxnSpLocks noChangeShapeType="1"/>
                </p:cNvCxnSpPr>
                <p:nvPr/>
              </p:nvCxnSpPr>
              <p:spPr bwMode="auto">
                <a:xfrm>
                  <a:off x="5646" y="10061"/>
                  <a:ext cx="0" cy="31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913" name="AutoShape 25"/>
                <p:cNvCxnSpPr>
                  <a:cxnSpLocks noChangeShapeType="1"/>
                </p:cNvCxnSpPr>
                <p:nvPr/>
              </p:nvCxnSpPr>
              <p:spPr bwMode="auto">
                <a:xfrm>
                  <a:off x="3857" y="10372"/>
                  <a:ext cx="3849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914" name="AutoShape 26"/>
                <p:cNvCxnSpPr>
                  <a:cxnSpLocks noChangeShapeType="1"/>
                </p:cNvCxnSpPr>
                <p:nvPr/>
              </p:nvCxnSpPr>
              <p:spPr bwMode="auto">
                <a:xfrm>
                  <a:off x="3857" y="10372"/>
                  <a:ext cx="0" cy="40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915" name="AutoShape 27"/>
                <p:cNvCxnSpPr>
                  <a:cxnSpLocks noChangeShapeType="1"/>
                </p:cNvCxnSpPr>
                <p:nvPr/>
              </p:nvCxnSpPr>
              <p:spPr bwMode="auto">
                <a:xfrm>
                  <a:off x="7706" y="10372"/>
                  <a:ext cx="0" cy="40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7916" name="Group 28"/>
              <p:cNvGrpSpPr>
                <a:grpSpLocks/>
              </p:cNvGrpSpPr>
              <p:nvPr/>
            </p:nvGrpSpPr>
            <p:grpSpPr bwMode="auto">
              <a:xfrm flipV="1">
                <a:off x="3857" y="9406"/>
                <a:ext cx="3849" cy="711"/>
                <a:chOff x="3857" y="10061"/>
                <a:chExt cx="3849" cy="711"/>
              </a:xfrm>
            </p:grpSpPr>
            <p:cxnSp>
              <p:nvCxnSpPr>
                <p:cNvPr id="37917" name="AutoShape 29"/>
                <p:cNvCxnSpPr>
                  <a:cxnSpLocks noChangeShapeType="1"/>
                </p:cNvCxnSpPr>
                <p:nvPr/>
              </p:nvCxnSpPr>
              <p:spPr bwMode="auto">
                <a:xfrm>
                  <a:off x="5646" y="10061"/>
                  <a:ext cx="0" cy="31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918" name="AutoShape 30"/>
                <p:cNvCxnSpPr>
                  <a:cxnSpLocks noChangeShapeType="1"/>
                </p:cNvCxnSpPr>
                <p:nvPr/>
              </p:nvCxnSpPr>
              <p:spPr bwMode="auto">
                <a:xfrm>
                  <a:off x="3857" y="10372"/>
                  <a:ext cx="3849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919" name="AutoShape 31"/>
                <p:cNvCxnSpPr>
                  <a:cxnSpLocks noChangeShapeType="1"/>
                </p:cNvCxnSpPr>
                <p:nvPr/>
              </p:nvCxnSpPr>
              <p:spPr bwMode="auto">
                <a:xfrm>
                  <a:off x="3857" y="10372"/>
                  <a:ext cx="0" cy="40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920" name="AutoShape 32"/>
                <p:cNvCxnSpPr>
                  <a:cxnSpLocks noChangeShapeType="1"/>
                </p:cNvCxnSpPr>
                <p:nvPr/>
              </p:nvCxnSpPr>
              <p:spPr bwMode="auto">
                <a:xfrm>
                  <a:off x="7706" y="10372"/>
                  <a:ext cx="0" cy="40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37921" name="Rectangle 33"/>
              <p:cNvSpPr>
                <a:spLocks noChangeArrowheads="1"/>
              </p:cNvSpPr>
              <p:nvPr/>
            </p:nvSpPr>
            <p:spPr bwMode="auto">
              <a:xfrm>
                <a:off x="4448" y="10116"/>
                <a:ext cx="2394" cy="636"/>
              </a:xfrm>
              <a:prstGeom prst="rect">
                <a:avLst/>
              </a:prstGeom>
              <a:noFill/>
              <a:ln w="38100" cmpd="dbl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Calculate Productiv</a:t>
                </a:r>
                <a:r>
                  <a:rPr lang="en-US" sz="1400" b="1" dirty="0" smtClean="0">
                    <a:latin typeface="Calibri" pitchFamily="34" charset="0"/>
                  </a:rPr>
                  <a:t>ity</a:t>
                </a:r>
              </a:p>
            </p:txBody>
          </p:sp>
          <p:sp>
            <p:nvSpPr>
              <p:cNvPr id="37922" name="Rectangle 34"/>
              <p:cNvSpPr>
                <a:spLocks noChangeArrowheads="1"/>
              </p:cNvSpPr>
              <p:nvPr/>
            </p:nvSpPr>
            <p:spPr bwMode="auto">
              <a:xfrm>
                <a:off x="4364" y="11204"/>
                <a:ext cx="2591" cy="636"/>
              </a:xfrm>
              <a:prstGeom prst="rect">
                <a:avLst/>
              </a:prstGeom>
              <a:noFill/>
              <a:ln w="38100" cmpd="dbl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Performance Evaluation</a:t>
                </a:r>
              </a:p>
            </p:txBody>
          </p:sp>
        </p:grpSp>
        <p:cxnSp>
          <p:nvCxnSpPr>
            <p:cNvPr id="37923" name="AutoShape 35"/>
            <p:cNvCxnSpPr>
              <a:cxnSpLocks noChangeShapeType="1"/>
            </p:cNvCxnSpPr>
            <p:nvPr/>
          </p:nvCxnSpPr>
          <p:spPr bwMode="auto">
            <a:xfrm flipV="1">
              <a:off x="5646" y="10752"/>
              <a:ext cx="0" cy="4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3352800" y="3116385"/>
            <a:ext cx="4855779" cy="1091038"/>
          </a:xfrm>
          <a:prstGeom prst="rect">
            <a:avLst/>
          </a:prstGeom>
        </p:spPr>
        <p:txBody>
          <a:bodyPr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¡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Analysis Expectations</a:t>
            </a:r>
          </a:p>
          <a:p>
            <a:pPr marL="639763" marR="0" lvl="1" indent="-236538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Tx/>
              <a:buFont typeface="Verdana" pitchFamily="34" charset="0"/>
              <a:buChar char="▪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Late Winter Weather Delays</a:t>
            </a:r>
          </a:p>
          <a:p>
            <a:pPr marL="885825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Verdana" pitchFamily="34" charset="0"/>
              <a:buChar char="▫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  <a:p>
            <a:pPr marL="639763" marR="0" lvl="1" indent="-236538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Tx/>
              <a:buFont typeface="Verdana" pitchFamily="34" charset="0"/>
              <a:buChar char="▪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00175" y="997742"/>
            <a:ext cx="123825" cy="214314"/>
            <a:chOff x="1400175" y="508792"/>
            <a:chExt cx="123825" cy="214314"/>
          </a:xfrm>
        </p:grpSpPr>
        <p:cxnSp>
          <p:nvCxnSpPr>
            <p:cNvPr id="27" name="Straight Connector 26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3314700" y="1044029"/>
            <a:ext cx="5638800" cy="4950372"/>
          </a:xfrm>
          <a:prstGeom prst="rect">
            <a:avLst/>
          </a:prstGeom>
        </p:spPr>
        <p:txBody>
          <a:bodyPr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¡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Precast Benefits:</a:t>
            </a:r>
          </a:p>
          <a:p>
            <a:pPr marL="639763" marR="0" lvl="1" indent="-236538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Tx/>
              <a:buFont typeface="Verdana" pitchFamily="34" charset="0"/>
              <a:buChar char="▪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Faster Installation </a:t>
            </a:r>
          </a:p>
          <a:p>
            <a:pPr marL="639763" marR="0" lvl="1" indent="-236538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Tx/>
              <a:buFont typeface="Verdana" pitchFamily="34" charset="0"/>
              <a:buChar char="▪"/>
              <a:tabLst/>
              <a:defRPr/>
            </a:pPr>
            <a:r>
              <a:rPr lang="en-US" sz="2400" b="1" dirty="0" smtClean="0">
                <a:solidFill>
                  <a:srgbClr val="DBE7F6"/>
                </a:solidFill>
                <a:latin typeface="Calibri" pitchFamily="34" charset="0"/>
                <a:cs typeface="Times New Roman" pitchFamily="18" charset="0"/>
              </a:rPr>
              <a:t>Less Delays due to Weather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  <a:p>
            <a:pPr marL="885825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Verdana" pitchFamily="34" charset="0"/>
              <a:buChar char="▫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  <a:p>
            <a:pPr marL="639763" marR="0" lvl="1" indent="-236538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Tx/>
              <a:buFont typeface="Verdana" pitchFamily="34" charset="0"/>
              <a:buChar char="▪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Façade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Productivity Chart</a:t>
            </a:r>
          </a:p>
          <a:p>
            <a:pPr lvl="1"/>
            <a:r>
              <a:rPr lang="en-US" dirty="0" smtClean="0"/>
              <a:t>3 Peaks of Decreased Productivity</a:t>
            </a:r>
          </a:p>
          <a:p>
            <a:pPr lvl="2"/>
            <a:r>
              <a:rPr lang="en-US" dirty="0" smtClean="0"/>
              <a:t>One Weather Related</a:t>
            </a:r>
          </a:p>
          <a:p>
            <a:pPr lvl="2"/>
            <a:r>
              <a:rPr lang="en-US" dirty="0" smtClean="0"/>
              <a:t>Two Delays from Other Trades Uncompleted Work</a:t>
            </a:r>
          </a:p>
          <a:p>
            <a:pPr lvl="1"/>
            <a:r>
              <a:rPr lang="en-US" dirty="0" smtClean="0"/>
              <a:t>Data Point Majority Below Baseline</a:t>
            </a:r>
          </a:p>
          <a:p>
            <a:pPr lvl="2"/>
            <a:r>
              <a:rPr lang="en-US" dirty="0" smtClean="0"/>
              <a:t>Better than Expected Productivity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Analysis Shows Limited Benefits due to Weather Delays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567653" y="792035"/>
            <a:ext cx="8463294" cy="3699129"/>
            <a:chOff x="18567654" y="792035"/>
            <a:chExt cx="5943092" cy="3699129"/>
          </a:xfrm>
        </p:grpSpPr>
        <p:graphicFrame>
          <p:nvGraphicFramePr>
            <p:cNvPr id="4" name="Chart 3"/>
            <p:cNvGraphicFramePr/>
            <p:nvPr/>
          </p:nvGraphicFramePr>
          <p:xfrm>
            <a:off x="18567654" y="792035"/>
            <a:ext cx="5943092" cy="36991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8914" name="AutoShape 2"/>
            <p:cNvSpPr>
              <a:spLocks noChangeArrowheads="1"/>
            </p:cNvSpPr>
            <p:nvPr/>
          </p:nvSpPr>
          <p:spPr bwMode="auto">
            <a:xfrm>
              <a:off x="20386675" y="1460500"/>
              <a:ext cx="165100" cy="14287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5" name="AutoShape 3"/>
            <p:cNvSpPr>
              <a:spLocks noChangeArrowheads="1"/>
            </p:cNvSpPr>
            <p:nvPr/>
          </p:nvSpPr>
          <p:spPr bwMode="auto">
            <a:xfrm>
              <a:off x="21540788" y="1625600"/>
              <a:ext cx="165100" cy="14287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6" name="Rectangle 4"/>
            <p:cNvSpPr>
              <a:spLocks noChangeArrowheads="1"/>
            </p:cNvSpPr>
            <p:nvPr/>
          </p:nvSpPr>
          <p:spPr bwMode="auto">
            <a:xfrm>
              <a:off x="22710775" y="1497013"/>
              <a:ext cx="119063" cy="1190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0623213" y="4829175"/>
            <a:ext cx="165100" cy="1428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0634325" y="4518025"/>
            <a:ext cx="119063" cy="11906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457200"/>
            <a:ext cx="723275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457200"/>
            <a:ext cx="68480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51800" y="4432300"/>
            <a:ext cx="2946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=  Weather Delay</a:t>
            </a:r>
          </a:p>
          <a:p>
            <a:endParaRPr lang="en-US" sz="1100" dirty="0" smtClean="0"/>
          </a:p>
          <a:p>
            <a:r>
              <a:rPr lang="en-US" sz="1100" dirty="0" smtClean="0"/>
              <a:t>=  Other Trade Delay</a:t>
            </a:r>
            <a:endParaRPr lang="en-US" sz="11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00175" y="997742"/>
            <a:ext cx="123825" cy="214314"/>
            <a:chOff x="1400175" y="508792"/>
            <a:chExt cx="123825" cy="214314"/>
          </a:xfrm>
        </p:grpSpPr>
        <p:cxnSp>
          <p:nvCxnSpPr>
            <p:cNvPr id="19" name="Straight Connector 18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483" y="63064"/>
            <a:ext cx="8828689" cy="882869"/>
          </a:xfrm>
        </p:spPr>
        <p:txBody>
          <a:bodyPr/>
          <a:lstStyle/>
          <a:p>
            <a:r>
              <a:rPr lang="en-US" sz="4800" dirty="0" smtClean="0"/>
              <a:t>Façade Analysis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5890" y="1497724"/>
            <a:ext cx="9002110" cy="3878317"/>
          </a:xfrm>
        </p:spPr>
        <p:txBody>
          <a:bodyPr/>
          <a:lstStyle/>
          <a:p>
            <a:pPr>
              <a:tabLst>
                <a:tab pos="8750300" algn="r"/>
              </a:tabLst>
            </a:pPr>
            <a:r>
              <a:rPr lang="en-US" sz="2400" dirty="0" smtClean="0"/>
              <a:t>Schedule Comparison:</a:t>
            </a:r>
          </a:p>
          <a:p>
            <a:pPr>
              <a:tabLst>
                <a:tab pos="8750300" algn="r"/>
              </a:tabLst>
            </a:pPr>
            <a:endParaRPr lang="en-US" sz="24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495386" y="4000060"/>
            <a:ext cx="7470476" cy="38639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>
                <a:tab pos="3600450" algn="r"/>
              </a:tabLst>
              <a:defRPr/>
            </a:pPr>
            <a:endParaRPr lang="en-US" sz="2500" dirty="0" smtClean="0">
              <a:solidFill>
                <a:schemeClr val="bg1">
                  <a:lumMod val="10000"/>
                  <a:lumOff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>
                <a:tab pos="3600450" algn="r"/>
              </a:tabLst>
              <a:defRPr/>
            </a:pPr>
            <a:endParaRPr lang="en-US" sz="2500" dirty="0" smtClean="0">
              <a:solidFill>
                <a:schemeClr val="bg1">
                  <a:lumMod val="10000"/>
                  <a:lumOff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52913" y="1016938"/>
            <a:ext cx="4341358" cy="3878317"/>
          </a:xfrm>
          <a:prstGeom prst="rect">
            <a:avLst/>
          </a:prstGeom>
        </p:spPr>
        <p:txBody>
          <a:bodyPr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¡"/>
              <a:tabLst>
                <a:tab pos="87503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Brick Sequencing:</a:t>
            </a:r>
          </a:p>
          <a:p>
            <a:pPr marL="822325" lvl="1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"/>
              <a:tabLst>
                <a:tab pos="8750300" algn="r"/>
              </a:tabLst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st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floor North</a:t>
            </a:r>
          </a:p>
          <a:p>
            <a:pPr marL="822325" lvl="1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"/>
              <a:tabLst>
                <a:tab pos="8750300" algn="r"/>
              </a:tabLst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st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floor East</a:t>
            </a:r>
          </a:p>
          <a:p>
            <a:pPr marL="822325" lvl="1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"/>
              <a:tabLst>
                <a:tab pos="8750300" algn="r"/>
              </a:tabLst>
            </a:pPr>
            <a:r>
              <a:rPr lang="en-US" sz="2400" b="1" baseline="0" dirty="0" smtClean="0">
                <a:solidFill>
                  <a:srgbClr val="DBE7F6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US" sz="2400" b="1" baseline="30000" dirty="0" smtClean="0">
                <a:solidFill>
                  <a:srgbClr val="DBE7F6"/>
                </a:solidFill>
                <a:latin typeface="Calibri" pitchFamily="34" charset="0"/>
                <a:cs typeface="Times New Roman" pitchFamily="18" charset="0"/>
              </a:rPr>
              <a:t>st</a:t>
            </a:r>
            <a:r>
              <a:rPr lang="en-US" sz="2400" b="1" dirty="0" smtClean="0">
                <a:solidFill>
                  <a:srgbClr val="DBE7F6"/>
                </a:solidFill>
                <a:latin typeface="Calibri" pitchFamily="34" charset="0"/>
                <a:cs typeface="Times New Roman" pitchFamily="18" charset="0"/>
              </a:rPr>
              <a:t> floor South</a:t>
            </a:r>
          </a:p>
          <a:p>
            <a:pPr marL="822325" lvl="1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"/>
              <a:tabLst>
                <a:tab pos="8750300" algn="r"/>
              </a:tabLst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2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nd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floor North </a:t>
            </a:r>
          </a:p>
          <a:p>
            <a:pPr marL="822325" lvl="1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"/>
              <a:tabLst>
                <a:tab pos="8750300" algn="r"/>
              </a:tabLst>
            </a:pPr>
            <a:r>
              <a:rPr lang="en-US" sz="2400" b="1" baseline="0" dirty="0" smtClean="0">
                <a:solidFill>
                  <a:srgbClr val="DBE7F6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2400" b="1" baseline="30000" dirty="0" smtClean="0">
                <a:solidFill>
                  <a:srgbClr val="DBE7F6"/>
                </a:solidFill>
                <a:latin typeface="Calibri" pitchFamily="34" charset="0"/>
                <a:cs typeface="Times New Roman" pitchFamily="18" charset="0"/>
              </a:rPr>
              <a:t>nd</a:t>
            </a:r>
            <a:r>
              <a:rPr lang="en-US" sz="2400" b="1" dirty="0" smtClean="0">
                <a:solidFill>
                  <a:srgbClr val="DBE7F6"/>
                </a:solidFill>
                <a:latin typeface="Calibri" pitchFamily="34" charset="0"/>
                <a:cs typeface="Times New Roman" pitchFamily="18" charset="0"/>
              </a:rPr>
              <a:t> floor East</a:t>
            </a:r>
          </a:p>
          <a:p>
            <a:pPr marL="822325" lvl="1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"/>
              <a:tabLst>
                <a:tab pos="8750300" algn="r"/>
              </a:tabLst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Etc…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259777" y="980798"/>
            <a:ext cx="4341358" cy="3878317"/>
          </a:xfrm>
          <a:prstGeom prst="rect">
            <a:avLst/>
          </a:prstGeom>
        </p:spPr>
        <p:txBody>
          <a:bodyPr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¡"/>
              <a:tabLst>
                <a:tab pos="87503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Precast Sequencing:</a:t>
            </a:r>
          </a:p>
          <a:p>
            <a:pPr marL="822325" lvl="1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"/>
              <a:tabLst>
                <a:tab pos="8750300" algn="r"/>
              </a:tabLst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North Facade</a:t>
            </a:r>
          </a:p>
          <a:p>
            <a:pPr marL="822325" lvl="1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"/>
              <a:tabLst>
                <a:tab pos="8750300" algn="r"/>
              </a:tabLst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East Facade</a:t>
            </a:r>
          </a:p>
          <a:p>
            <a:pPr marL="822325" lvl="1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"/>
              <a:tabLst>
                <a:tab pos="8750300" algn="r"/>
              </a:tabLst>
            </a:pPr>
            <a:r>
              <a:rPr lang="en-US" sz="2400" b="1" baseline="0" dirty="0" smtClean="0">
                <a:solidFill>
                  <a:srgbClr val="DBE7F6"/>
                </a:solidFill>
                <a:latin typeface="Calibri" pitchFamily="34" charset="0"/>
                <a:cs typeface="Times New Roman" pitchFamily="18" charset="0"/>
              </a:rPr>
              <a:t>South Facade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471" b="706"/>
          <a:stretch>
            <a:fillRect/>
          </a:stretch>
        </p:blipFill>
        <p:spPr bwMode="auto">
          <a:xfrm>
            <a:off x="9307740" y="2331720"/>
            <a:ext cx="874362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1400175" y="997742"/>
            <a:ext cx="123825" cy="214314"/>
            <a:chOff x="1400175" y="508792"/>
            <a:chExt cx="123825" cy="214314"/>
          </a:xfrm>
        </p:grpSpPr>
        <p:cxnSp>
          <p:nvCxnSpPr>
            <p:cNvPr id="18" name="Straight Connector 17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483" y="63064"/>
            <a:ext cx="8828689" cy="882869"/>
          </a:xfrm>
        </p:spPr>
        <p:txBody>
          <a:bodyPr/>
          <a:lstStyle/>
          <a:p>
            <a:r>
              <a:rPr lang="en-US" sz="4800" dirty="0" smtClean="0"/>
              <a:t>Façade Analysis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5890" y="1497724"/>
            <a:ext cx="9002110" cy="3878317"/>
          </a:xfrm>
        </p:spPr>
        <p:txBody>
          <a:bodyPr/>
          <a:lstStyle/>
          <a:p>
            <a:pPr lvl="1">
              <a:tabLst>
                <a:tab pos="8750300" algn="r"/>
              </a:tabLst>
            </a:pPr>
            <a:endParaRPr lang="en-US" sz="2400" dirty="0" smtClean="0"/>
          </a:p>
          <a:p>
            <a:pPr lvl="1">
              <a:tabLst>
                <a:tab pos="8750300" algn="r"/>
              </a:tabLst>
            </a:pPr>
            <a:endParaRPr lang="en-US" sz="24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659621" y="1658657"/>
          <a:ext cx="8268206" cy="2561622"/>
        </p:xfrm>
        <a:graphic>
          <a:graphicData uri="http://schemas.openxmlformats.org/drawingml/2006/table">
            <a:tbl>
              <a:tblPr/>
              <a:tblGrid>
                <a:gridCol w="2067052"/>
                <a:gridCol w="2067052"/>
                <a:gridCol w="3030639"/>
                <a:gridCol w="1103463"/>
              </a:tblGrid>
              <a:tr h="302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7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84474" marR="844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Quantity</a:t>
                      </a:r>
                    </a:p>
                  </a:txBody>
                  <a:tcPr marL="84474" marR="844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 Basis</a:t>
                      </a:r>
                    </a:p>
                  </a:txBody>
                  <a:tcPr marL="84474" marR="844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Cost</a:t>
                      </a:r>
                    </a:p>
                  </a:txBody>
                  <a:tcPr marL="84474" marR="844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761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Brick Façade</a:t>
                      </a:r>
                    </a:p>
                  </a:txBody>
                  <a:tcPr marL="84474" marR="844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23,030 sq. ft.</a:t>
                      </a:r>
                    </a:p>
                  </a:txBody>
                  <a:tcPr marL="84474" marR="844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Budget Estimate: Labor = $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489,000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Material Estimate = $416,000</a:t>
                      </a:r>
                      <a:br>
                        <a:rPr lang="en-US" sz="15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Equipment = $131,250</a:t>
                      </a:r>
                    </a:p>
                  </a:txBody>
                  <a:tcPr marL="84474" marR="844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$1,036,250</a:t>
                      </a:r>
                    </a:p>
                  </a:txBody>
                  <a:tcPr marL="84474" marR="844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Precast Facade</a:t>
                      </a:r>
                    </a:p>
                  </a:txBody>
                  <a:tcPr marL="84474" marR="844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23,030 sq. ft.</a:t>
                      </a:r>
                    </a:p>
                  </a:txBody>
                  <a:tcPr marL="84474" marR="844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$35/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sq.ft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84474" marR="844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$806,050</a:t>
                      </a:r>
                    </a:p>
                  </a:txBody>
                  <a:tcPr marL="84474" marR="844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81">
                <a:tc gridSpan="3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Difference:</a:t>
                      </a:r>
                    </a:p>
                  </a:txBody>
                  <a:tcPr marL="84474" marR="844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$230,200</a:t>
                      </a:r>
                    </a:p>
                  </a:txBody>
                  <a:tcPr marL="84474" marR="844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81">
                <a:tc gridSpan="3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Demolition Extra Work:</a:t>
                      </a:r>
                    </a:p>
                  </a:txBody>
                  <a:tcPr marL="84474" marR="844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$77,000</a:t>
                      </a:r>
                    </a:p>
                  </a:txBody>
                  <a:tcPr marL="84474" marR="844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81">
                <a:tc gridSpan="3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Savings:</a:t>
                      </a:r>
                    </a:p>
                  </a:txBody>
                  <a:tcPr marL="84474" marR="844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$307,200</a:t>
                      </a:r>
                    </a:p>
                  </a:txBody>
                  <a:tcPr marL="84474" marR="844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209690" y="1028496"/>
            <a:ext cx="9002110" cy="3878317"/>
          </a:xfrm>
          <a:prstGeom prst="rect">
            <a:avLst/>
          </a:prstGeom>
        </p:spPr>
        <p:txBody>
          <a:bodyPr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¡"/>
              <a:tabLst>
                <a:tab pos="87503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Cost:</a:t>
            </a:r>
          </a:p>
          <a:p>
            <a:pPr marL="639763" marR="0" lvl="1" indent="-236538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Tx/>
              <a:buFont typeface="Verdana" pitchFamily="34" charset="0"/>
              <a:buChar char="▪"/>
              <a:tabLst>
                <a:tab pos="8750300" algn="r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00175" y="997742"/>
            <a:ext cx="123825" cy="214314"/>
            <a:chOff x="1400175" y="508792"/>
            <a:chExt cx="123825" cy="214314"/>
          </a:xfrm>
        </p:grpSpPr>
        <p:cxnSp>
          <p:nvCxnSpPr>
            <p:cNvPr id="12" name="Straight Connector 11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9258300" y="4457426"/>
            <a:ext cx="9144000" cy="4953547"/>
          </a:xfrm>
          <a:prstGeom prst="rect">
            <a:avLst/>
          </a:prstGeom>
        </p:spPr>
        <p:txBody>
          <a:bodyPr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¡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Conclusion:</a:t>
            </a:r>
          </a:p>
          <a:p>
            <a:pPr marL="639763" marR="0" lvl="1" indent="-236538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Tx/>
              <a:buFont typeface="Verdana" pitchFamily="34" charset="0"/>
              <a:buChar char="▪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Cost Savings Must be Weighed Against Risk of Difficult Installation </a:t>
            </a:r>
          </a:p>
          <a:p>
            <a:pPr marL="885825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Verdana" pitchFamily="34" charset="0"/>
              <a:buChar char="▫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Feasibility Depends on Crew</a:t>
            </a:r>
          </a:p>
          <a:p>
            <a:pPr marL="639763" marR="0" lvl="1" indent="-236538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Tx/>
              <a:buFont typeface="Verdana" pitchFamily="34" charset="0"/>
              <a:buChar char="▪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Façade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U-Value Comparison</a:t>
            </a:r>
          </a:p>
          <a:p>
            <a:pPr lvl="1"/>
            <a:r>
              <a:rPr lang="en-US" dirty="0" smtClean="0"/>
              <a:t>Coefficient of Heat Transfer</a:t>
            </a:r>
          </a:p>
          <a:p>
            <a:pPr lvl="1"/>
            <a:r>
              <a:rPr lang="en-US" dirty="0" smtClean="0"/>
              <a:t>Lower Value Better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Precast Option is Thermally Feasible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881205" y="1168349"/>
          <a:ext cx="5005504" cy="4285971"/>
        </p:xfrm>
        <a:graphic>
          <a:graphicData uri="http://schemas.openxmlformats.org/drawingml/2006/table">
            <a:tbl>
              <a:tblPr/>
              <a:tblGrid>
                <a:gridCol w="2698440"/>
                <a:gridCol w="2307064"/>
              </a:tblGrid>
              <a:tr h="611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Layer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 –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Value  ((hr*ft</a:t>
                      </a:r>
                      <a:r>
                        <a:rPr lang="en-US" sz="1400" b="1" baseline="30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400" b="1" baseline="30000" dirty="0" err="1" smtClean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400" b="1" dirty="0" err="1" smtClean="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)/Btu 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809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Exterior Air Film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4 in. Face Brick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1.5” Air Space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2” Rigid Insulation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5/8” Gypsum Board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Framing Cavity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9.0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1/2” Gypsum Board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Interior Air Film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22.59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U-Value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0.044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9266568" y="689810"/>
            <a:ext cx="28568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Traditional Brick Façade: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50106" y="1174758"/>
          <a:ext cx="5005138" cy="3878507"/>
        </p:xfrm>
        <a:graphic>
          <a:graphicData uri="http://schemas.openxmlformats.org/drawingml/2006/table">
            <a:tbl>
              <a:tblPr/>
              <a:tblGrid>
                <a:gridCol w="2895706"/>
                <a:gridCol w="2109432"/>
              </a:tblGrid>
              <a:tr h="697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Layer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 - Value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((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hr*ft</a:t>
                      </a:r>
                      <a:r>
                        <a:rPr lang="en-US" sz="1400" b="1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400" b="1" baseline="30000" dirty="0" err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400" b="1" dirty="0" err="1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)/Btu 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488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Exterior Air Film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6” Concrete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2” Rigid Insulation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5/8” Gypsum Board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Framing Cavity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9.0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1/2" Gypsum Board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0.45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Interior Air Film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21.46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U-Value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0.047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138862" y="689811"/>
            <a:ext cx="34490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Precast Façade: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2650" y="4686300"/>
            <a:ext cx="29337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821650" y="5181600"/>
            <a:ext cx="3124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0175" y="997742"/>
            <a:ext cx="123825" cy="214314"/>
            <a:chOff x="1400175" y="508792"/>
            <a:chExt cx="123825" cy="214314"/>
          </a:xfrm>
        </p:grpSpPr>
        <p:cxnSp>
          <p:nvCxnSpPr>
            <p:cNvPr id="14" name="Straight Connector 13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8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Façade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Analysis</a:t>
            </a:r>
          </a:p>
          <a:p>
            <a:pPr lvl="1"/>
            <a:r>
              <a:rPr lang="en-US" dirty="0" err="1" smtClean="0"/>
              <a:t>pca</a:t>
            </a:r>
            <a:r>
              <a:rPr lang="en-US" dirty="0" smtClean="0"/>
              <a:t> Column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Precast Structurally Feasible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579429" y="2481834"/>
          <a:ext cx="8384721" cy="2541270"/>
        </p:xfrm>
        <a:graphic>
          <a:graphicData uri="http://schemas.openxmlformats.org/drawingml/2006/table">
            <a:tbl>
              <a:tblPr/>
              <a:tblGrid>
                <a:gridCol w="2162628"/>
                <a:gridCol w="3976914"/>
                <a:gridCol w="2245179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7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Load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700" b="1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Calculation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7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Panel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150lbs/ft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(.5ft)(1ft)(10.6ft)=795lbs/ftwidth</a:t>
                      </a:r>
                      <a:b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795lbs/ftwidth(12ftwidth)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9,540 lbs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Concrete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(0.625ft)(150lb/ft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)=93.75lbs/ft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b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93.57lb/ft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(200ft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)+(22.5ft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)(150lbs/ft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22,089 lbs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Wind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43psf(1ft)(10.6)=455.8lbs/ftwidth</a:t>
                      </a:r>
                      <a:b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455.8lbs/ftwidth(12ftwidth)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5,469.6 lbs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Floor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40psf + 20psf =60psf</a:t>
                      </a:r>
                      <a:b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60psf(200 ft</a:t>
                      </a:r>
                      <a:r>
                        <a:rPr lang="en-US" sz="16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12,000 lbs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 descr="pcaColumn Diagram.jpg"/>
          <p:cNvPicPr/>
          <p:nvPr/>
        </p:nvPicPr>
        <p:blipFill>
          <a:blip r:embed="rId2" cstate="print"/>
          <a:srcRect l="29056" t="1543" r="2117" b="32716"/>
          <a:stretch>
            <a:fillRect/>
          </a:stretch>
        </p:blipFill>
        <p:spPr>
          <a:xfrm>
            <a:off x="20113386" y="750848"/>
            <a:ext cx="4073968" cy="501199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00175" y="997742"/>
            <a:ext cx="123825" cy="214314"/>
            <a:chOff x="1400175" y="508792"/>
            <a:chExt cx="123825" cy="214314"/>
          </a:xfrm>
        </p:grpSpPr>
        <p:cxnSp>
          <p:nvCxnSpPr>
            <p:cNvPr id="12" name="Straight Connector 11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21582743" y="2032000"/>
            <a:ext cx="130628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Façade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Façade Conclusion</a:t>
            </a:r>
          </a:p>
          <a:p>
            <a:pPr lvl="1"/>
            <a:r>
              <a:rPr lang="en-US" dirty="0" smtClean="0"/>
              <a:t>Thermal Analysis and Structural Analysis Prove the Precast Façade is </a:t>
            </a:r>
            <a:r>
              <a:rPr lang="en-US" u="sng" dirty="0" smtClean="0"/>
              <a:t>Feasible </a:t>
            </a:r>
          </a:p>
          <a:p>
            <a:pPr lvl="1"/>
            <a:r>
              <a:rPr lang="en-US" dirty="0" smtClean="0"/>
              <a:t>Cost Savings Must be Weighed Against Risk of Difficult Installation </a:t>
            </a:r>
          </a:p>
          <a:p>
            <a:pPr lvl="2"/>
            <a:r>
              <a:rPr lang="en-US" dirty="0" smtClean="0"/>
              <a:t>Feasibility Depends on Crew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00175" y="997742"/>
            <a:ext cx="123825" cy="214314"/>
            <a:chOff x="1400175" y="508792"/>
            <a:chExt cx="123825" cy="214314"/>
          </a:xfrm>
        </p:grpSpPr>
        <p:cxnSp>
          <p:nvCxnSpPr>
            <p:cNvPr id="5" name="Straight Connector 4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Industry Issue:  2008 PACE Roundtable Breakout Session: LEED Evolution</a:t>
            </a:r>
          </a:p>
          <a:p>
            <a:pPr lvl="1"/>
            <a:r>
              <a:rPr lang="en-US" dirty="0" smtClean="0"/>
              <a:t>Increase Owner Involvement</a:t>
            </a:r>
          </a:p>
          <a:p>
            <a:r>
              <a:rPr lang="en-US" dirty="0" smtClean="0"/>
              <a:t>Interviews of Industry Professionals</a:t>
            </a:r>
          </a:p>
          <a:p>
            <a:pPr lvl="1"/>
            <a:r>
              <a:rPr lang="en-US" dirty="0" smtClean="0"/>
              <a:t>Series of Open Ended Questions</a:t>
            </a:r>
          </a:p>
          <a:p>
            <a:pPr lvl="1"/>
            <a:r>
              <a:rPr lang="en-US" dirty="0" smtClean="0"/>
              <a:t>Interesting Results</a:t>
            </a:r>
          </a:p>
          <a:p>
            <a:pPr lvl="2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900" y="812800"/>
            <a:ext cx="3975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1400175" y="1240312"/>
            <a:ext cx="123825" cy="214314"/>
            <a:chOff x="1400175" y="508792"/>
            <a:chExt cx="123825" cy="214314"/>
          </a:xfrm>
        </p:grpSpPr>
        <p:cxnSp>
          <p:nvCxnSpPr>
            <p:cNvPr id="10" name="Straight Connector 9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3164432" y="1602332"/>
          <a:ext cx="6911953" cy="460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owners need to do differently?</a:t>
            </a:r>
          </a:p>
          <a:p>
            <a:pPr lvl="1"/>
            <a:r>
              <a:rPr lang="en-US" dirty="0" smtClean="0"/>
              <a:t>Few Felt that Owners Need to Increase Knowledge Base</a:t>
            </a:r>
          </a:p>
          <a:p>
            <a:pPr lvl="1"/>
            <a:r>
              <a:rPr lang="en-US" dirty="0" smtClean="0"/>
              <a:t>Owners Need to Accept Costs and Improve Integration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00175" y="1240312"/>
            <a:ext cx="123825" cy="214314"/>
            <a:chOff x="1400175" y="508792"/>
            <a:chExt cx="123825" cy="214314"/>
          </a:xfrm>
        </p:grpSpPr>
        <p:cxnSp>
          <p:nvCxnSpPr>
            <p:cNvPr id="13" name="Straight Connector 12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mistakes do owners typically make that cause problems for a project attempting a LEED Certification?</a:t>
            </a:r>
          </a:p>
          <a:p>
            <a:pPr lvl="1"/>
            <a:r>
              <a:rPr lang="en-US" dirty="0" smtClean="0"/>
              <a:t>Indecisiveness is a Major Problem  </a:t>
            </a:r>
          </a:p>
          <a:p>
            <a:pPr lvl="2"/>
            <a:r>
              <a:rPr lang="en-US" dirty="0" smtClean="0"/>
              <a:t>Owners Need to Set Clear Goals and Maintain Sustainability Commitment  </a:t>
            </a:r>
          </a:p>
          <a:p>
            <a:pPr lvl="1"/>
            <a:r>
              <a:rPr lang="en-US" dirty="0" smtClean="0"/>
              <a:t>Indecisiveness is a Larger Problem than Accepting Costs</a:t>
            </a:r>
            <a:endParaRPr lang="en-US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3525562" y="1576552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400175" y="1240312"/>
            <a:ext cx="123825" cy="214314"/>
            <a:chOff x="1400175" y="508792"/>
            <a:chExt cx="123825" cy="214314"/>
          </a:xfrm>
        </p:grpSpPr>
        <p:cxnSp>
          <p:nvCxnSpPr>
            <p:cNvPr id="13" name="Straight Connector 12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483" y="63064"/>
            <a:ext cx="8828689" cy="882869"/>
          </a:xfrm>
        </p:spPr>
        <p:txBody>
          <a:bodyPr/>
          <a:lstStyle/>
          <a:p>
            <a:r>
              <a:rPr lang="en-US" sz="4800" cap="none" dirty="0" smtClean="0"/>
              <a:t>Outline</a:t>
            </a:r>
            <a:endParaRPr lang="en-US" sz="4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5890" y="993228"/>
            <a:ext cx="9002110" cy="4874172"/>
          </a:xfrm>
        </p:spPr>
        <p:txBody>
          <a:bodyPr/>
          <a:lstStyle/>
          <a:p>
            <a:pPr>
              <a:buClr>
                <a:schemeClr val="tx1"/>
              </a:buClr>
              <a:buFont typeface="Wingdings 2" pitchFamily="18" charset="2"/>
              <a:buChar char=""/>
            </a:pPr>
            <a:r>
              <a:rPr lang="en-US" b="0" dirty="0" smtClean="0">
                <a:solidFill>
                  <a:schemeClr val="accent1"/>
                </a:solidFill>
              </a:rPr>
              <a:t>WestEnd</a:t>
            </a:r>
            <a:r>
              <a:rPr lang="en-US" dirty="0" smtClean="0">
                <a:solidFill>
                  <a:schemeClr val="accent1"/>
                </a:solidFill>
              </a:rPr>
              <a:t>25</a:t>
            </a:r>
            <a:r>
              <a:rPr lang="en-US" b="0" dirty="0" smtClean="0">
                <a:solidFill>
                  <a:schemeClr val="accent1"/>
                </a:solidFill>
              </a:rPr>
              <a:t> Background</a:t>
            </a:r>
          </a:p>
          <a:p>
            <a:pPr>
              <a:buClr>
                <a:schemeClr val="tx1"/>
              </a:buClr>
              <a:buFont typeface="Wingdings 2" pitchFamily="18" charset="2"/>
              <a:buChar char=""/>
            </a:pPr>
            <a:r>
              <a:rPr lang="en-US" b="0" dirty="0" smtClean="0">
                <a:solidFill>
                  <a:schemeClr val="accent1"/>
                </a:solidFill>
              </a:rPr>
              <a:t>Concrete Placement</a:t>
            </a:r>
          </a:p>
          <a:p>
            <a:pPr>
              <a:buClr>
                <a:schemeClr val="tx1"/>
              </a:buClr>
              <a:buFont typeface="Wingdings 2" pitchFamily="18" charset="2"/>
              <a:buChar char=""/>
            </a:pPr>
            <a:r>
              <a:rPr lang="en-US" b="0" dirty="0" smtClean="0">
                <a:solidFill>
                  <a:schemeClr val="accent1"/>
                </a:solidFill>
              </a:rPr>
              <a:t>Precast Façade</a:t>
            </a:r>
          </a:p>
          <a:p>
            <a:pPr>
              <a:buClr>
                <a:schemeClr val="tx1"/>
              </a:buClr>
              <a:buFont typeface="Wingdings 2" pitchFamily="18" charset="2"/>
              <a:buChar char=""/>
            </a:pPr>
            <a:r>
              <a:rPr lang="en-US" b="0" dirty="0" smtClean="0">
                <a:solidFill>
                  <a:schemeClr val="accent1"/>
                </a:solidFill>
              </a:rPr>
              <a:t>LEED</a:t>
            </a:r>
          </a:p>
          <a:p>
            <a:pPr>
              <a:buClr>
                <a:schemeClr val="tx1"/>
              </a:buClr>
              <a:buFont typeface="Wingdings 2" pitchFamily="18" charset="2"/>
              <a:buChar char=""/>
            </a:pPr>
            <a:r>
              <a:rPr lang="en-US" b="0" dirty="0" smtClean="0">
                <a:solidFill>
                  <a:schemeClr val="accent1"/>
                </a:solidFill>
              </a:rPr>
              <a:t>Conclusions</a:t>
            </a:r>
          </a:p>
          <a:p>
            <a:pPr>
              <a:buClr>
                <a:schemeClr val="tx1"/>
              </a:buClr>
              <a:buFont typeface="Wingdings 2" pitchFamily="18" charset="2"/>
              <a:buChar char=""/>
            </a:pPr>
            <a:r>
              <a:rPr lang="en-US" b="0" dirty="0" smtClean="0">
                <a:solidFill>
                  <a:schemeClr val="accent1"/>
                </a:solidFill>
              </a:rPr>
              <a:t>Acknowledgements</a:t>
            </a:r>
          </a:p>
          <a:p>
            <a:pPr>
              <a:buClr>
                <a:schemeClr val="tx1"/>
              </a:buClr>
              <a:buFont typeface="Wingdings 2" pitchFamily="18" charset="2"/>
              <a:buChar char=""/>
            </a:pPr>
            <a:r>
              <a:rPr lang="en-US" b="0" dirty="0" smtClean="0">
                <a:solidFill>
                  <a:schemeClr val="accent1"/>
                </a:solidFill>
              </a:rPr>
              <a:t>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874" y="0"/>
            <a:ext cx="2839452" cy="596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owners do that is successful and helps the overall project?</a:t>
            </a:r>
          </a:p>
          <a:p>
            <a:pPr lvl="1"/>
            <a:r>
              <a:rPr lang="en-US" dirty="0" smtClean="0"/>
              <a:t>Successful Owners Clearly State Sustainability Goals and Maintain Their Commitment to Sustainability  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393945" y="1523328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400175" y="1240312"/>
            <a:ext cx="123825" cy="214314"/>
            <a:chOff x="1400175" y="508792"/>
            <a:chExt cx="123825" cy="214314"/>
          </a:xfrm>
        </p:grpSpPr>
        <p:cxnSp>
          <p:nvCxnSpPr>
            <p:cNvPr id="13" name="Straight Connector 12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important is the selection of a design professional that has experience and expertise with sustainable design?</a:t>
            </a:r>
          </a:p>
          <a:p>
            <a:pPr lvl="1"/>
            <a:r>
              <a:rPr lang="en-US" dirty="0" smtClean="0"/>
              <a:t>All Participant Indicated Importance of Sustainable Experience</a:t>
            </a:r>
          </a:p>
          <a:p>
            <a:pPr lvl="1"/>
            <a:r>
              <a:rPr lang="en-US" dirty="0" smtClean="0"/>
              <a:t>63% Indicated a Level of “Extreme” Importance </a:t>
            </a:r>
            <a:endParaRPr lang="en-US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3316968" y="1522358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400175" y="1240312"/>
            <a:ext cx="123825" cy="214314"/>
            <a:chOff x="1400175" y="508792"/>
            <a:chExt cx="123825" cy="214314"/>
          </a:xfrm>
        </p:grpSpPr>
        <p:cxnSp>
          <p:nvCxnSpPr>
            <p:cNvPr id="13" name="Straight Connector 12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design decisions are typically passed over without early owner commitment to LEED?</a:t>
            </a:r>
          </a:p>
          <a:p>
            <a:pPr lvl="1"/>
            <a:r>
              <a:rPr lang="en-US" dirty="0" smtClean="0"/>
              <a:t>Owners Typically Own Land Before Deciding to Build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3300709" y="1562757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400175" y="1240312"/>
            <a:ext cx="123825" cy="214314"/>
            <a:chOff x="1400175" y="508792"/>
            <a:chExt cx="123825" cy="214314"/>
          </a:xfrm>
        </p:grpSpPr>
        <p:cxnSp>
          <p:nvCxnSpPr>
            <p:cNvPr id="13" name="Straight Connector 12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Findings</a:t>
            </a:r>
          </a:p>
          <a:p>
            <a:pPr lvl="1"/>
            <a:r>
              <a:rPr lang="en-US" dirty="0" smtClean="0"/>
              <a:t>Changes/Waiting Deterrent  </a:t>
            </a:r>
          </a:p>
          <a:p>
            <a:pPr lvl="1"/>
            <a:r>
              <a:rPr lang="en-US" dirty="0" smtClean="0"/>
              <a:t>Clear Goals and Commitment</a:t>
            </a:r>
          </a:p>
          <a:p>
            <a:pPr lvl="1"/>
            <a:r>
              <a:rPr lang="en-US" dirty="0" smtClean="0"/>
              <a:t>Designer Critical  </a:t>
            </a:r>
          </a:p>
          <a:p>
            <a:pPr lvl="1"/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400175" y="1240312"/>
            <a:ext cx="123825" cy="214314"/>
            <a:chOff x="1400175" y="508792"/>
            <a:chExt cx="123825" cy="214314"/>
          </a:xfrm>
        </p:grpSpPr>
        <p:cxnSp>
          <p:nvCxnSpPr>
            <p:cNvPr id="8" name="Straight Connector 7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Concrete Placement</a:t>
            </a:r>
          </a:p>
          <a:p>
            <a:pPr lvl="1"/>
            <a:r>
              <a:rPr lang="en-US" sz="2400" dirty="0" smtClean="0"/>
              <a:t>Familiar but Slower Concrete Placement Method is Acceptable</a:t>
            </a:r>
          </a:p>
          <a:p>
            <a:r>
              <a:rPr lang="en-US" dirty="0" smtClean="0"/>
              <a:t>Façade Analysis </a:t>
            </a:r>
          </a:p>
          <a:p>
            <a:pPr lvl="1"/>
            <a:r>
              <a:rPr lang="en-US" sz="2400" dirty="0" smtClean="0"/>
              <a:t>Thermal Analysis and Structural Analysis Prove the Precast is Feasible</a:t>
            </a:r>
          </a:p>
          <a:p>
            <a:pPr lvl="1"/>
            <a:r>
              <a:rPr lang="en-US" sz="2400" dirty="0" smtClean="0"/>
              <a:t>Cost Savings Must be Weighted Against Risk of Difficult Installation</a:t>
            </a:r>
          </a:p>
          <a:p>
            <a:r>
              <a:rPr lang="en-US" dirty="0" smtClean="0"/>
              <a:t>LEED</a:t>
            </a:r>
          </a:p>
          <a:p>
            <a:pPr lvl="1"/>
            <a:r>
              <a:rPr lang="en-US" sz="2400" dirty="0" smtClean="0"/>
              <a:t>Research Findings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Changes/Waiting Deterrent  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Clear Goals and Commitment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Designer Critical  </a:t>
            </a:r>
            <a:endParaRPr lang="en-US" sz="2000" dirty="0" smtClean="0"/>
          </a:p>
          <a:p>
            <a:pPr lvl="2">
              <a:buNone/>
            </a:pPr>
            <a:endParaRPr lang="en-US" sz="1400" dirty="0" smtClean="0"/>
          </a:p>
          <a:p>
            <a:pPr marL="988060" lvl="5" indent="-282575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dirty="0" smtClean="0"/>
          </a:p>
          <a:p>
            <a:pPr marL="576263" lvl="3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¡"/>
            </a:pPr>
            <a:endParaRPr lang="en-US" sz="1600" dirty="0" smtClean="0"/>
          </a:p>
          <a:p>
            <a:pPr marL="365125" lvl="2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¡"/>
            </a:pPr>
            <a:endParaRPr lang="en-US" sz="2000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00175" y="1489842"/>
            <a:ext cx="123825" cy="214314"/>
            <a:chOff x="1400175" y="508792"/>
            <a:chExt cx="123825" cy="214314"/>
          </a:xfrm>
        </p:grpSpPr>
        <p:cxnSp>
          <p:nvCxnSpPr>
            <p:cNvPr id="6" name="Straight Connector 5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Vornado</a:t>
            </a:r>
            <a:r>
              <a:rPr lang="en-US" dirty="0" smtClean="0"/>
              <a:t>/Charles E. Smith</a:t>
            </a:r>
          </a:p>
          <a:p>
            <a:r>
              <a:rPr lang="en-US" dirty="0" smtClean="0"/>
              <a:t>James G. Davis Construction</a:t>
            </a:r>
          </a:p>
          <a:p>
            <a:r>
              <a:rPr lang="en-US" dirty="0" smtClean="0"/>
              <a:t>AE Faculty </a:t>
            </a:r>
          </a:p>
          <a:p>
            <a:r>
              <a:rPr lang="en-US" dirty="0" smtClean="0"/>
              <a:t>Survey Participants</a:t>
            </a:r>
          </a:p>
          <a:p>
            <a:r>
              <a:rPr lang="en-US" dirty="0" smtClean="0"/>
              <a:t>Family &amp; Friends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00175" y="1728919"/>
            <a:ext cx="123825" cy="214314"/>
            <a:chOff x="1400175" y="508792"/>
            <a:chExt cx="123825" cy="214314"/>
          </a:xfrm>
        </p:grpSpPr>
        <p:cxnSp>
          <p:nvCxnSpPr>
            <p:cNvPr id="7" name="Straight Connector 6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417300" y="2111375"/>
            <a:ext cx="4491038" cy="3432175"/>
            <a:chOff x="11417300" y="2111375"/>
            <a:chExt cx="4491038" cy="3432175"/>
          </a:xfrm>
        </p:grpSpPr>
        <p:pic>
          <p:nvPicPr>
            <p:cNvPr id="1030" name="Picture 6" descr="http://www.spamzapper.us/spamzapperimages/questions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17300" y="2111375"/>
              <a:ext cx="3727450" cy="27955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4" name="Picture 10" descr="http://veryspatial.com/wp-content/uploads/2008/05/questions-300x22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6350" y="3330575"/>
              <a:ext cx="2857500" cy="21431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2" name="Picture 8" descr="Got questions?  We have answers!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412788" y="3048000"/>
              <a:ext cx="2495550" cy="24955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1400175" y="1972759"/>
            <a:ext cx="123825" cy="214314"/>
            <a:chOff x="1400175" y="508792"/>
            <a:chExt cx="123825" cy="214314"/>
          </a:xfrm>
        </p:grpSpPr>
        <p:cxnSp>
          <p:nvCxnSpPr>
            <p:cNvPr id="11" name="Straight Connector 10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5890" y="1497724"/>
            <a:ext cx="9002110" cy="3878317"/>
          </a:xfrm>
        </p:spPr>
        <p:txBody>
          <a:bodyPr/>
          <a:lstStyle/>
          <a:p>
            <a:pPr>
              <a:tabLst>
                <a:tab pos="8750300" algn="r"/>
              </a:tabLst>
            </a:pPr>
            <a:r>
              <a:rPr lang="en-US" dirty="0" smtClean="0">
                <a:solidFill>
                  <a:schemeClr val="accent1"/>
                </a:solidFill>
              </a:rPr>
              <a:t>Function:	Residential Apartments</a:t>
            </a:r>
          </a:p>
          <a:p>
            <a:pPr>
              <a:tabLst>
                <a:tab pos="8750300" algn="r"/>
              </a:tabLst>
            </a:pPr>
            <a:r>
              <a:rPr lang="en-US" dirty="0" smtClean="0">
                <a:solidFill>
                  <a:schemeClr val="accent1"/>
                </a:solidFill>
              </a:rPr>
              <a:t>Size:	324,000 sq. ft. / 10 stories</a:t>
            </a:r>
          </a:p>
          <a:p>
            <a:pPr>
              <a:tabLst>
                <a:tab pos="8750300" algn="r"/>
              </a:tabLst>
            </a:pPr>
            <a:r>
              <a:rPr lang="en-US" dirty="0" smtClean="0">
                <a:solidFill>
                  <a:schemeClr val="accent1"/>
                </a:solidFill>
              </a:rPr>
              <a:t>Project Cost:	$76 Million </a:t>
            </a:r>
          </a:p>
          <a:p>
            <a:pPr>
              <a:tabLst>
                <a:tab pos="8750300" algn="r"/>
              </a:tabLst>
            </a:pPr>
            <a:r>
              <a:rPr lang="en-US" dirty="0" smtClean="0">
                <a:solidFill>
                  <a:schemeClr val="accent1"/>
                </a:solidFill>
              </a:rPr>
              <a:t>Construction Period:	March 2007 – January 2009</a:t>
            </a:r>
          </a:p>
          <a:p>
            <a:pPr>
              <a:tabLst>
                <a:tab pos="8750300" algn="r"/>
              </a:tabLst>
            </a:pPr>
            <a:r>
              <a:rPr lang="en-US" dirty="0" smtClean="0">
                <a:solidFill>
                  <a:schemeClr val="accent1"/>
                </a:solidFill>
              </a:rPr>
              <a:t>Owner:                                        </a:t>
            </a:r>
            <a:r>
              <a:rPr lang="en-US" dirty="0" err="1" smtClean="0">
                <a:solidFill>
                  <a:schemeClr val="accent1"/>
                </a:solidFill>
              </a:rPr>
              <a:t>Vornado</a:t>
            </a:r>
            <a:r>
              <a:rPr lang="en-US" dirty="0" smtClean="0">
                <a:solidFill>
                  <a:schemeClr val="accent1"/>
                </a:solidFill>
              </a:rPr>
              <a:t>  -	Charles E. Smith </a:t>
            </a:r>
          </a:p>
          <a:p>
            <a:pPr>
              <a:tabLst>
                <a:tab pos="8750300" algn="r"/>
              </a:tabLst>
            </a:pPr>
            <a:r>
              <a:rPr lang="en-US" dirty="0" smtClean="0">
                <a:solidFill>
                  <a:schemeClr val="accent1"/>
                </a:solidFill>
              </a:rPr>
              <a:t>Contractor: 	James G. Davis Construction</a:t>
            </a:r>
          </a:p>
          <a:p>
            <a:pPr>
              <a:tabLst>
                <a:tab pos="8750300" algn="r"/>
              </a:tabLst>
            </a:pPr>
            <a:r>
              <a:rPr lang="en-US" dirty="0" smtClean="0">
                <a:solidFill>
                  <a:schemeClr val="accent1"/>
                </a:solidFill>
              </a:rPr>
              <a:t>Architect: 	Shalom </a:t>
            </a:r>
            <a:r>
              <a:rPr lang="en-US" dirty="0" err="1" smtClean="0">
                <a:solidFill>
                  <a:schemeClr val="accent1"/>
                </a:solidFill>
              </a:rPr>
              <a:t>Baranes</a:t>
            </a:r>
            <a:r>
              <a:rPr lang="en-US" dirty="0" smtClean="0">
                <a:solidFill>
                  <a:schemeClr val="accent1"/>
                </a:solidFill>
              </a:rPr>
              <a:t> Associates Architects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9294475" y="3255963"/>
            <a:ext cx="498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Picture 15" descr="Vornado_CES_Logo whit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716D6C"/>
              </a:clrFrom>
              <a:clrTo>
                <a:srgbClr val="716D6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7700" y="1541860"/>
            <a:ext cx="4844717" cy="869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595959"/>
              </a:clrFrom>
              <a:clrTo>
                <a:srgbClr val="595959">
                  <a:alpha val="0"/>
                </a:srgbClr>
              </a:clrTo>
            </a:clrChange>
          </a:blip>
          <a:srcRect l="3317" t="54559" r="70710" b="31302"/>
          <a:stretch>
            <a:fillRect/>
          </a:stretch>
        </p:blipFill>
        <p:spPr bwMode="auto">
          <a:xfrm>
            <a:off x="19317703" y="4456178"/>
            <a:ext cx="5165557" cy="52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DAVIS Logo with Construction Bar - DONT USE IF PRINTING SMALLER THAN 3 inches high jpg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33684"/>
          <a:stretch>
            <a:fillRect/>
          </a:stretch>
        </p:blipFill>
        <p:spPr>
          <a:xfrm>
            <a:off x="21016913" y="2624385"/>
            <a:ext cx="1658597" cy="16439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568174" y="2388266"/>
            <a:ext cx="7440711" cy="2774784"/>
            <a:chOff x="1568174" y="2388266"/>
            <a:chExt cx="7440711" cy="2774784"/>
          </a:xfrm>
        </p:grpSpPr>
        <p:grpSp>
          <p:nvGrpSpPr>
            <p:cNvPr id="31" name="Group 30"/>
            <p:cNvGrpSpPr/>
            <p:nvPr/>
          </p:nvGrpSpPr>
          <p:grpSpPr>
            <a:xfrm>
              <a:off x="1568174" y="2388266"/>
              <a:ext cx="7440711" cy="2774784"/>
              <a:chOff x="1568174" y="2388266"/>
              <a:chExt cx="7440711" cy="2774784"/>
            </a:xfrm>
          </p:grpSpPr>
          <p:pic>
            <p:nvPicPr>
              <p:cNvPr id="19" name="Picture 7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893954" y="2536156"/>
                <a:ext cx="3114931" cy="2454973"/>
              </a:xfrm>
              <a:prstGeom prst="rect">
                <a:avLst/>
              </a:prstGeom>
              <a:noFill/>
            </p:spPr>
          </p:pic>
          <p:pic>
            <p:nvPicPr>
              <p:cNvPr id="20" name="Picture 4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246725" y="2388266"/>
                <a:ext cx="3492050" cy="2774784"/>
              </a:xfrm>
              <a:prstGeom prst="rect">
                <a:avLst/>
              </a:prstGeom>
              <a:noFill/>
            </p:spPr>
          </p:pic>
          <p:pic>
            <p:nvPicPr>
              <p:cNvPr id="21" name="Picture 1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568174" y="2665560"/>
                <a:ext cx="1687793" cy="1737707"/>
              </a:xfrm>
              <a:prstGeom prst="rect">
                <a:avLst/>
              </a:prstGeom>
              <a:noFill/>
            </p:spPr>
          </p:pic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5964202" y="2711775"/>
                <a:ext cx="1663762" cy="1941055"/>
              </a:xfrm>
              <a:custGeom>
                <a:avLst/>
                <a:gdLst/>
                <a:ahLst/>
                <a:cxnLst>
                  <a:cxn ang="0">
                    <a:pos x="2251" y="1017"/>
                  </a:cxn>
                  <a:cxn ang="0">
                    <a:pos x="545" y="2699"/>
                  </a:cxn>
                  <a:cxn ang="0">
                    <a:pos x="751" y="2384"/>
                  </a:cxn>
                  <a:cxn ang="0">
                    <a:pos x="751" y="2227"/>
                  </a:cxn>
                  <a:cxn ang="0">
                    <a:pos x="0" y="0"/>
                  </a:cxn>
                  <a:cxn ang="0">
                    <a:pos x="2251" y="1017"/>
                  </a:cxn>
                </a:cxnLst>
                <a:rect l="0" t="0" r="r" b="b"/>
                <a:pathLst>
                  <a:path w="2251" h="2699">
                    <a:moveTo>
                      <a:pt x="2251" y="1017"/>
                    </a:moveTo>
                    <a:lnTo>
                      <a:pt x="545" y="2699"/>
                    </a:lnTo>
                    <a:lnTo>
                      <a:pt x="751" y="2384"/>
                    </a:lnTo>
                    <a:lnTo>
                      <a:pt x="751" y="2227"/>
                    </a:lnTo>
                    <a:lnTo>
                      <a:pt x="0" y="0"/>
                    </a:lnTo>
                    <a:lnTo>
                      <a:pt x="2251" y="101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5A5A">
                      <a:alpha val="50000"/>
                    </a:srgbClr>
                  </a:gs>
                  <a:gs pos="100000">
                    <a:srgbClr val="5A5A5A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3" name="AutoShape 6"/>
              <p:cNvCxnSpPr>
                <a:cxnSpLocks noChangeShapeType="1"/>
              </p:cNvCxnSpPr>
              <p:nvPr/>
            </p:nvCxnSpPr>
            <p:spPr bwMode="auto">
              <a:xfrm flipH="1" flipV="1">
                <a:off x="3169082" y="3260817"/>
                <a:ext cx="813395" cy="18486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3982477" y="3234936"/>
                <a:ext cx="105371" cy="10537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2098727" y="3141855"/>
              <a:ext cx="395607" cy="430083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2018250" y="3268324"/>
              <a:ext cx="58046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WestEnd</a:t>
              </a:r>
              <a:r>
                <a:rPr kumimoji="0" lang="en-US" sz="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25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00175" y="508792"/>
            <a:ext cx="123825" cy="214314"/>
            <a:chOff x="1400175" y="508792"/>
            <a:chExt cx="123825" cy="214314"/>
          </a:xfrm>
        </p:grpSpPr>
        <p:cxnSp>
          <p:nvCxnSpPr>
            <p:cNvPr id="27" name="Straight Connector 26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381500" y="2974428"/>
            <a:ext cx="1548255" cy="8885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787994" y="2562986"/>
            <a:ext cx="4705350" cy="1387494"/>
            <a:chOff x="4262354" y="3587721"/>
            <a:chExt cx="4705350" cy="1387494"/>
          </a:xfrm>
        </p:grpSpPr>
        <p:pic>
          <p:nvPicPr>
            <p:cNvPr id="11" name="Picture 7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84" t="2483" r="13334" b="27472"/>
            <a:stretch>
              <a:fillRect/>
            </a:stretch>
          </p:blipFill>
          <p:spPr bwMode="auto">
            <a:xfrm>
              <a:off x="4262354" y="3587721"/>
              <a:ext cx="2771840" cy="1387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4" name="Group 33"/>
            <p:cNvGrpSpPr/>
            <p:nvPr/>
          </p:nvGrpSpPr>
          <p:grpSpPr>
            <a:xfrm>
              <a:off x="5773693" y="3873474"/>
              <a:ext cx="3194011" cy="952313"/>
              <a:chOff x="5773693" y="3873474"/>
              <a:chExt cx="3194011" cy="95231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7065936" y="3873474"/>
                <a:ext cx="1901768" cy="952313"/>
                <a:chOff x="7065936" y="3873474"/>
                <a:chExt cx="1901768" cy="952313"/>
              </a:xfrm>
            </p:grpSpPr>
            <p:sp>
              <p:nvSpPr>
                <p:cNvPr id="13" name="Rectangle 1"/>
                <p:cNvSpPr>
                  <a:spLocks noChangeArrowheads="1"/>
                </p:cNvSpPr>
                <p:nvPr/>
              </p:nvSpPr>
              <p:spPr bwMode="auto">
                <a:xfrm>
                  <a:off x="7165953" y="4518010"/>
                  <a:ext cx="1335025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Curtain Wall</a:t>
                  </a:r>
                  <a:endParaRPr lang="en-US" sz="1400" dirty="0"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Rectangle 1"/>
                <p:cNvSpPr>
                  <a:spLocks noChangeArrowheads="1"/>
                </p:cNvSpPr>
                <p:nvPr/>
              </p:nvSpPr>
              <p:spPr bwMode="auto">
                <a:xfrm>
                  <a:off x="7065936" y="3873474"/>
                  <a:ext cx="1901768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en-US" sz="1400" u="sng" dirty="0" smtClean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Exterior Façade:</a:t>
                  </a:r>
                  <a:endParaRPr lang="en-US" sz="1400" u="sng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ctr"/>
                  <a:endParaRPr lang="en-US" dirty="0"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Rectangle 1"/>
                <p:cNvSpPr>
                  <a:spLocks noChangeArrowheads="1"/>
                </p:cNvSpPr>
                <p:nvPr/>
              </p:nvSpPr>
              <p:spPr bwMode="auto">
                <a:xfrm>
                  <a:off x="7164839" y="4294501"/>
                  <a:ext cx="135518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Brick Facade</a:t>
                  </a:r>
                  <a:endParaRPr lang="en-US" sz="1400" dirty="0"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Rectangle 1"/>
                <p:cNvSpPr>
                  <a:spLocks noChangeArrowheads="1"/>
                </p:cNvSpPr>
                <p:nvPr/>
              </p:nvSpPr>
              <p:spPr bwMode="auto">
                <a:xfrm>
                  <a:off x="7273885" y="4108429"/>
                  <a:ext cx="1417593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/>
                <a:p>
                  <a:r>
                    <a:rPr lang="en-US" sz="1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Metal Panels</a:t>
                  </a:r>
                  <a:endParaRPr lang="en-US" sz="1400" dirty="0">
                    <a:ea typeface="Calibri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5773693" y="4290992"/>
                <a:ext cx="2360618" cy="481019"/>
                <a:chOff x="5773693" y="4290992"/>
                <a:chExt cx="2360618" cy="481019"/>
              </a:xfrm>
            </p:grpSpPr>
            <p:sp>
              <p:nvSpPr>
                <p:cNvPr id="14" name="Rectangle 13"/>
                <p:cNvSpPr/>
                <p:nvPr/>
              </p:nvSpPr>
              <p:spPr bwMode="auto">
                <a:xfrm>
                  <a:off x="5773693" y="4725973"/>
                  <a:ext cx="46038" cy="4603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>
                  <a:off x="6838129" y="4503260"/>
                  <a:ext cx="46038" cy="4603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6143586" y="4290992"/>
                  <a:ext cx="46037" cy="4603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6153111" y="4311630"/>
                  <a:ext cx="1981200" cy="158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 bwMode="auto">
                <a:xfrm rot="10800000" flipH="1">
                  <a:off x="6850034" y="4521341"/>
                  <a:ext cx="1267634" cy="460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5787981" y="4749786"/>
                  <a:ext cx="2336832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5890" y="1497724"/>
            <a:ext cx="9002110" cy="3878317"/>
          </a:xfrm>
        </p:spPr>
        <p:txBody>
          <a:bodyPr/>
          <a:lstStyle/>
          <a:p>
            <a:pPr>
              <a:buClr>
                <a:schemeClr val="tx1"/>
              </a:buClr>
              <a:buFont typeface="Wingdings 2" pitchFamily="18" charset="2"/>
              <a:buChar char=""/>
              <a:tabLst>
                <a:tab pos="8750300" algn="r"/>
              </a:tabLst>
            </a:pPr>
            <a:r>
              <a:rPr lang="en-US" dirty="0" smtClean="0"/>
              <a:t>Existing: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  <a:tabLst>
                <a:tab pos="8750300" algn="r"/>
              </a:tabLst>
            </a:pPr>
            <a:r>
              <a:rPr lang="en-US" dirty="0" smtClean="0">
                <a:solidFill>
                  <a:schemeClr val="accent1"/>
                </a:solidFill>
              </a:rPr>
              <a:t>Two 6 story  office buildings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  <a:tabLst>
                <a:tab pos="8750300" algn="r"/>
              </a:tabLst>
            </a:pPr>
            <a:r>
              <a:rPr lang="en-US" dirty="0" smtClean="0">
                <a:solidFill>
                  <a:schemeClr val="accent1"/>
                </a:solidFill>
              </a:rPr>
              <a:t>Precast Façade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  <a:tabLst>
                <a:tab pos="8750300" algn="r"/>
              </a:tabLst>
            </a:pPr>
            <a:r>
              <a:rPr lang="en-US" dirty="0" smtClean="0">
                <a:solidFill>
                  <a:schemeClr val="accent1"/>
                </a:solidFill>
              </a:rPr>
              <a:t>Concrete Structural System</a:t>
            </a:r>
            <a:r>
              <a:rPr lang="en-US" dirty="0" smtClean="0"/>
              <a:t>	</a:t>
            </a:r>
          </a:p>
          <a:p>
            <a:pPr lvl="0">
              <a:buClr>
                <a:schemeClr val="tx1"/>
              </a:buClr>
              <a:buFont typeface="Wingdings 2" pitchFamily="18" charset="2"/>
              <a:buChar char=""/>
              <a:tabLst>
                <a:tab pos="8750300" algn="r"/>
              </a:tabLst>
            </a:pPr>
            <a:r>
              <a:rPr lang="en-US" dirty="0" smtClean="0"/>
              <a:t>New Construction:	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  <a:tabLst>
                <a:tab pos="8750300" algn="r"/>
              </a:tabLst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One 10 story apartment building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  <a:tabLst>
                <a:tab pos="8750300" algn="r"/>
              </a:tabLst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Curtain wall and Brick Facade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  <a:tabLst>
                <a:tab pos="8750300" algn="r"/>
              </a:tabLst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Concrete Structural System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Background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1549368" y="5586419"/>
            <a:ext cx="46038" cy="4603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4572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8951794" y="2201694"/>
            <a:ext cx="6124575" cy="1978911"/>
            <a:chOff x="4470400" y="2104335"/>
            <a:chExt cx="5583886" cy="1442140"/>
          </a:xfrm>
        </p:grpSpPr>
        <p:sp>
          <p:nvSpPr>
            <p:cNvPr id="30" name="Rectangle 75"/>
            <p:cNvSpPr>
              <a:spLocks noChangeArrowheads="1"/>
            </p:cNvSpPr>
            <p:nvPr/>
          </p:nvSpPr>
          <p:spPr bwMode="auto">
            <a:xfrm>
              <a:off x="6931068" y="2489419"/>
              <a:ext cx="2713643" cy="104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0" bIns="0" anchor="ctr">
              <a:spAutoFit/>
            </a:bodyPr>
            <a:lstStyle/>
            <a:p>
              <a:pPr eaLnBrk="0" hangingPunct="0"/>
              <a:endParaRPr lang="en-US" dirty="0"/>
            </a:p>
            <a:p>
              <a:pPr eaLnBrk="0" hangingPunct="0"/>
              <a:r>
                <a:rPr lang="en-US" sz="14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Connection: 7.5” Post-Tensioned </a:t>
              </a:r>
            </a:p>
            <a:p>
              <a:pPr eaLnBrk="0" hangingPunct="0"/>
              <a:endParaRPr lang="en-US" sz="1100" dirty="0" smtClean="0">
                <a:latin typeface="Calibri" pitchFamily="34" charset="0"/>
              </a:endParaRPr>
            </a:p>
            <a:p>
              <a:pPr eaLnBrk="0" hangingPunct="0"/>
              <a:endParaRPr lang="en-US" sz="700" dirty="0"/>
            </a:p>
            <a:p>
              <a:pPr eaLnBrk="0" hangingPunct="0"/>
              <a:endParaRPr lang="en-US" dirty="0"/>
            </a:p>
          </p:txBody>
        </p:sp>
        <p:sp>
          <p:nvSpPr>
            <p:cNvPr id="32" name="Rectangle 1"/>
            <p:cNvSpPr>
              <a:spLocks noChangeArrowheads="1"/>
            </p:cNvSpPr>
            <p:nvPr/>
          </p:nvSpPr>
          <p:spPr bwMode="auto">
            <a:xfrm>
              <a:off x="6929423" y="2104335"/>
              <a:ext cx="277243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US" sz="1400" u="sng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Structural Concrete Slabs:</a:t>
              </a:r>
              <a:endParaRPr lang="en-US" sz="1400" u="sng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endParaRPr lang="en-US" dirty="0">
                <a:ea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13313" name="Object 1"/>
            <p:cNvPicPr>
              <a:picLocks noChangeArrowheads="1"/>
            </p:cNvPicPr>
            <p:nvPr/>
          </p:nvPicPr>
          <p:blipFill>
            <a:blip r:embed="rId4"/>
            <a:srcRect l="-937" t="-7530" r="-175" b="-3276"/>
            <a:stretch>
              <a:fillRect/>
            </a:stretch>
          </p:blipFill>
          <p:spPr bwMode="auto">
            <a:xfrm>
              <a:off x="4470400" y="2117725"/>
              <a:ext cx="3295650" cy="1428750"/>
            </a:xfrm>
            <a:prstGeom prst="rect">
              <a:avLst/>
            </a:prstGeom>
            <a:noFill/>
          </p:spPr>
        </p:pic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6935788" y="2408984"/>
              <a:ext cx="2767012" cy="31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Added Levels: 6” Post-Tensioned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6967538" y="3184306"/>
              <a:ext cx="3086748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Existing: 7.5” Conventionally Reinforced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400175" y="508792"/>
            <a:ext cx="123825" cy="214314"/>
            <a:chOff x="1400175" y="508792"/>
            <a:chExt cx="123825" cy="214314"/>
          </a:xfrm>
        </p:grpSpPr>
        <p:cxnSp>
          <p:nvCxnSpPr>
            <p:cNvPr id="75" name="Straight Connector 74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5"/>
          <a:srcRect l="24902" t="42188" r="65430" b="19791"/>
          <a:stretch>
            <a:fillRect/>
          </a:stretch>
        </p:blipFill>
        <p:spPr bwMode="auto">
          <a:xfrm>
            <a:off x="14563398" y="1010825"/>
            <a:ext cx="3125512" cy="230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/>
          <a:srcRect l="3613" t="24479" r="84884" b="22942"/>
          <a:stretch>
            <a:fillRect/>
          </a:stretch>
        </p:blipFill>
        <p:spPr bwMode="auto">
          <a:xfrm>
            <a:off x="14548159" y="3432764"/>
            <a:ext cx="3116304" cy="267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14711231" y="2627086"/>
            <a:ext cx="3141340" cy="1884564"/>
          </a:xfrm>
          <a:custGeom>
            <a:avLst/>
            <a:gdLst>
              <a:gd name="connsiteX0" fmla="*/ 6350 w 2482850"/>
              <a:gd name="connsiteY0" fmla="*/ 1492250 h 1492250"/>
              <a:gd name="connsiteX1" fmla="*/ 2457450 w 2482850"/>
              <a:gd name="connsiteY1" fmla="*/ 1473200 h 1492250"/>
              <a:gd name="connsiteX2" fmla="*/ 2454275 w 2482850"/>
              <a:gd name="connsiteY2" fmla="*/ 1323975 h 1492250"/>
              <a:gd name="connsiteX3" fmla="*/ 2482850 w 2482850"/>
              <a:gd name="connsiteY3" fmla="*/ 1320800 h 1492250"/>
              <a:gd name="connsiteX4" fmla="*/ 2479675 w 2482850"/>
              <a:gd name="connsiteY4" fmla="*/ 479425 h 1492250"/>
              <a:gd name="connsiteX5" fmla="*/ 2327275 w 2482850"/>
              <a:gd name="connsiteY5" fmla="*/ 460375 h 1492250"/>
              <a:gd name="connsiteX6" fmla="*/ 2327275 w 2482850"/>
              <a:gd name="connsiteY6" fmla="*/ 358775 h 1492250"/>
              <a:gd name="connsiteX7" fmla="*/ 2305050 w 2482850"/>
              <a:gd name="connsiteY7" fmla="*/ 355600 h 1492250"/>
              <a:gd name="connsiteX8" fmla="*/ 2308225 w 2482850"/>
              <a:gd name="connsiteY8" fmla="*/ 320675 h 1492250"/>
              <a:gd name="connsiteX9" fmla="*/ 1841500 w 2482850"/>
              <a:gd name="connsiteY9" fmla="*/ 260350 h 1492250"/>
              <a:gd name="connsiteX10" fmla="*/ 1397000 w 2482850"/>
              <a:gd name="connsiteY10" fmla="*/ 514350 h 1492250"/>
              <a:gd name="connsiteX11" fmla="*/ 1181100 w 2482850"/>
              <a:gd name="connsiteY11" fmla="*/ 495300 h 1492250"/>
              <a:gd name="connsiteX12" fmla="*/ 1193800 w 2482850"/>
              <a:gd name="connsiteY12" fmla="*/ 387350 h 1492250"/>
              <a:gd name="connsiteX13" fmla="*/ 968375 w 2482850"/>
              <a:gd name="connsiteY13" fmla="*/ 352425 h 1492250"/>
              <a:gd name="connsiteX14" fmla="*/ 965200 w 2482850"/>
              <a:gd name="connsiteY14" fmla="*/ 165100 h 1492250"/>
              <a:gd name="connsiteX15" fmla="*/ 927100 w 2482850"/>
              <a:gd name="connsiteY15" fmla="*/ 158750 h 1492250"/>
              <a:gd name="connsiteX16" fmla="*/ 927100 w 2482850"/>
              <a:gd name="connsiteY16" fmla="*/ 95250 h 1492250"/>
              <a:gd name="connsiteX17" fmla="*/ 266700 w 2482850"/>
              <a:gd name="connsiteY17" fmla="*/ 0 h 1492250"/>
              <a:gd name="connsiteX18" fmla="*/ 234950 w 2482850"/>
              <a:gd name="connsiteY18" fmla="*/ 50800 h 1492250"/>
              <a:gd name="connsiteX19" fmla="*/ 238125 w 2482850"/>
              <a:gd name="connsiteY19" fmla="*/ 111125 h 1492250"/>
              <a:gd name="connsiteX20" fmla="*/ 114300 w 2482850"/>
              <a:gd name="connsiteY20" fmla="*/ 101600 h 1492250"/>
              <a:gd name="connsiteX21" fmla="*/ 104775 w 2482850"/>
              <a:gd name="connsiteY21" fmla="*/ 44450 h 1492250"/>
              <a:gd name="connsiteX22" fmla="*/ 57150 w 2482850"/>
              <a:gd name="connsiteY22" fmla="*/ 254000 h 1492250"/>
              <a:gd name="connsiteX23" fmla="*/ 63500 w 2482850"/>
              <a:gd name="connsiteY23" fmla="*/ 311150 h 1492250"/>
              <a:gd name="connsiteX24" fmla="*/ 44450 w 2482850"/>
              <a:gd name="connsiteY24" fmla="*/ 336550 h 1492250"/>
              <a:gd name="connsiteX25" fmla="*/ 3175 w 2482850"/>
              <a:gd name="connsiteY25" fmla="*/ 549275 h 1492250"/>
              <a:gd name="connsiteX26" fmla="*/ 0 w 2482850"/>
              <a:gd name="connsiteY26" fmla="*/ 99060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82850" h="1492250">
                <a:moveTo>
                  <a:pt x="6350" y="1492250"/>
                </a:moveTo>
                <a:lnTo>
                  <a:pt x="2457450" y="1473200"/>
                </a:lnTo>
                <a:cubicBezTo>
                  <a:pt x="2456392" y="1423458"/>
                  <a:pt x="2455333" y="1373717"/>
                  <a:pt x="2454275" y="1323975"/>
                </a:cubicBezTo>
                <a:lnTo>
                  <a:pt x="2482850" y="1320800"/>
                </a:lnTo>
                <a:cubicBezTo>
                  <a:pt x="2481792" y="1040342"/>
                  <a:pt x="2480733" y="759883"/>
                  <a:pt x="2479675" y="479425"/>
                </a:cubicBezTo>
                <a:lnTo>
                  <a:pt x="2327275" y="460375"/>
                </a:lnTo>
                <a:lnTo>
                  <a:pt x="2327275" y="358775"/>
                </a:lnTo>
                <a:lnTo>
                  <a:pt x="2305050" y="355600"/>
                </a:lnTo>
                <a:lnTo>
                  <a:pt x="2308225" y="320675"/>
                </a:lnTo>
                <a:lnTo>
                  <a:pt x="1841500" y="260350"/>
                </a:lnTo>
                <a:lnTo>
                  <a:pt x="1397000" y="514350"/>
                </a:lnTo>
                <a:lnTo>
                  <a:pt x="1181100" y="495300"/>
                </a:lnTo>
                <a:lnTo>
                  <a:pt x="1193800" y="387350"/>
                </a:lnTo>
                <a:lnTo>
                  <a:pt x="968375" y="352425"/>
                </a:lnTo>
                <a:cubicBezTo>
                  <a:pt x="967317" y="289983"/>
                  <a:pt x="966258" y="227542"/>
                  <a:pt x="965200" y="165100"/>
                </a:cubicBezTo>
                <a:lnTo>
                  <a:pt x="927100" y="158750"/>
                </a:lnTo>
                <a:cubicBezTo>
                  <a:pt x="933661" y="93144"/>
                  <a:pt x="954722" y="95250"/>
                  <a:pt x="927100" y="95250"/>
                </a:cubicBezTo>
                <a:lnTo>
                  <a:pt x="266700" y="0"/>
                </a:lnTo>
                <a:lnTo>
                  <a:pt x="234950" y="50800"/>
                </a:lnTo>
                <a:lnTo>
                  <a:pt x="238125" y="111125"/>
                </a:lnTo>
                <a:lnTo>
                  <a:pt x="114300" y="101600"/>
                </a:lnTo>
                <a:lnTo>
                  <a:pt x="104775" y="44450"/>
                </a:lnTo>
                <a:lnTo>
                  <a:pt x="57150" y="254000"/>
                </a:lnTo>
                <a:lnTo>
                  <a:pt x="63500" y="311150"/>
                </a:lnTo>
                <a:lnTo>
                  <a:pt x="44450" y="336550"/>
                </a:lnTo>
                <a:lnTo>
                  <a:pt x="3175" y="549275"/>
                </a:lnTo>
                <a:cubicBezTo>
                  <a:pt x="2117" y="696383"/>
                  <a:pt x="1058" y="843492"/>
                  <a:pt x="0" y="990600"/>
                </a:cubicBezTo>
              </a:path>
            </a:pathLst>
          </a:custGeom>
          <a:solidFill>
            <a:schemeClr val="tx1">
              <a:lumMod val="8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010" y="63064"/>
            <a:ext cx="9158989" cy="882869"/>
          </a:xfrm>
        </p:spPr>
        <p:txBody>
          <a:bodyPr/>
          <a:lstStyle/>
          <a:p>
            <a:r>
              <a:rPr lang="en-US" sz="4800" dirty="0" smtClean="0"/>
              <a:t>Concrete Placement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1722" y="1080628"/>
            <a:ext cx="9002110" cy="5047455"/>
          </a:xfrm>
        </p:spPr>
        <p:txBody>
          <a:bodyPr/>
          <a:lstStyle/>
          <a:p>
            <a:pPr>
              <a:tabLst>
                <a:tab pos="8750300" algn="r"/>
              </a:tabLst>
            </a:pPr>
            <a:r>
              <a:rPr lang="en-US" dirty="0" smtClean="0"/>
              <a:t>Placement Method:</a:t>
            </a:r>
          </a:p>
          <a:p>
            <a:pPr lvl="1">
              <a:tabLst>
                <a:tab pos="8750300" algn="r"/>
              </a:tabLst>
            </a:pPr>
            <a:r>
              <a:rPr lang="en-US" dirty="0" smtClean="0"/>
              <a:t>Crane and Bucket</a:t>
            </a:r>
          </a:p>
          <a:p>
            <a:pPr lvl="0">
              <a:tabLst>
                <a:tab pos="8750300" algn="r"/>
              </a:tabLst>
              <a:defRPr/>
            </a:pPr>
            <a:r>
              <a:rPr lang="en-US" dirty="0" smtClean="0"/>
              <a:t>Suggested Placement: </a:t>
            </a:r>
          </a:p>
          <a:p>
            <a:pPr lvl="1">
              <a:tabLst>
                <a:tab pos="8750300" algn="r"/>
              </a:tabLst>
              <a:defRPr/>
            </a:pPr>
            <a:r>
              <a:rPr lang="en-US" dirty="0" smtClean="0">
                <a:solidFill>
                  <a:schemeClr val="accent1"/>
                </a:solidFill>
              </a:rPr>
              <a:t>Concrete Pump</a:t>
            </a:r>
          </a:p>
          <a:p>
            <a:pPr lvl="2">
              <a:tabLst>
                <a:tab pos="8750300" algn="r"/>
              </a:tabLst>
              <a:defRPr/>
            </a:pPr>
            <a:r>
              <a:rPr lang="en-US" dirty="0" smtClean="0">
                <a:solidFill>
                  <a:schemeClr val="accent1"/>
                </a:solidFill>
              </a:rPr>
              <a:t>Faster Installation</a:t>
            </a:r>
          </a:p>
          <a:p>
            <a:pPr lvl="3">
              <a:buClr>
                <a:srgbClr val="FF0000"/>
              </a:buClr>
              <a:buSzPct val="30000"/>
              <a:buFont typeface="Wingdings" pitchFamily="2" charset="2"/>
              <a:buChar char="q"/>
              <a:tabLst>
                <a:tab pos="8750300" algn="r"/>
              </a:tabLst>
              <a:defRPr/>
            </a:pPr>
            <a:r>
              <a:rPr lang="en-US" dirty="0" smtClean="0">
                <a:solidFill>
                  <a:schemeClr val="accent1"/>
                </a:solidFill>
              </a:rPr>
              <a:t>Schedule</a:t>
            </a:r>
          </a:p>
          <a:p>
            <a:pPr lvl="3">
              <a:buClr>
                <a:srgbClr val="FF0000"/>
              </a:buClr>
              <a:buSzPct val="30000"/>
              <a:buFont typeface="Wingdings 2" pitchFamily="18" charset="2"/>
              <a:buChar char=""/>
              <a:tabLst>
                <a:tab pos="8750300" algn="r"/>
              </a:tabLst>
              <a:defRPr/>
            </a:pPr>
            <a:r>
              <a:rPr lang="en-US" dirty="0" smtClean="0">
                <a:solidFill>
                  <a:schemeClr val="accent1"/>
                </a:solidFill>
              </a:rPr>
              <a:t>Cost</a:t>
            </a:r>
          </a:p>
          <a:p>
            <a:pPr lvl="2">
              <a:tabLst>
                <a:tab pos="8750300" algn="r"/>
              </a:tabLst>
            </a:pPr>
            <a:endParaRPr lang="en-US" dirty="0" smtClean="0"/>
          </a:p>
        </p:txBody>
      </p:sp>
      <p:pic>
        <p:nvPicPr>
          <p:cNvPr id="11" name="Picture 10" descr="1st floo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8017" y="1318282"/>
            <a:ext cx="4417970" cy="1936093"/>
          </a:xfrm>
          <a:prstGeom prst="rect">
            <a:avLst/>
          </a:prstGeom>
        </p:spPr>
      </p:pic>
      <p:pic>
        <p:nvPicPr>
          <p:cNvPr id="12" name="Picture 11" descr="11 th floor fla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6620" y="4120442"/>
            <a:ext cx="4416552" cy="244863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344922" y="90028"/>
            <a:ext cx="4399028" cy="2967497"/>
          </a:xfrm>
          <a:prstGeom prst="rect">
            <a:avLst/>
          </a:prstGeom>
        </p:spPr>
        <p:txBody>
          <a:bodyPr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¡"/>
              <a:tabLst>
                <a:tab pos="8750300" algn="r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Structural System: </a:t>
            </a:r>
          </a:p>
          <a:p>
            <a:pPr marL="639763" marR="0" lvl="1" indent="-236538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Tx/>
              <a:buFont typeface="Verdana" pitchFamily="34" charset="0"/>
              <a:buChar char="▪"/>
              <a:tabLst>
                <a:tab pos="8750300" algn="r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Existing: </a:t>
            </a:r>
          </a:p>
          <a:p>
            <a:pPr marL="885825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Verdana" pitchFamily="34" charset="0"/>
              <a:buChar char="▫"/>
              <a:tabLst>
                <a:tab pos="87503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6 Stories Concrete</a:t>
            </a:r>
          </a:p>
          <a:p>
            <a:pPr marL="885825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Verdana" pitchFamily="34" charset="0"/>
              <a:buChar char="▫"/>
              <a:tabLst>
                <a:tab pos="8750300" algn="r"/>
              </a:tabLst>
              <a:defRPr/>
            </a:pPr>
            <a:endParaRPr lang="en-US" sz="2400" b="1" dirty="0" smtClean="0">
              <a:solidFill>
                <a:srgbClr val="DBE7F6"/>
              </a:solidFill>
              <a:latin typeface="Calibri" pitchFamily="34" charset="0"/>
              <a:cs typeface="Times New Roman" pitchFamily="18" charset="0"/>
            </a:endParaRPr>
          </a:p>
          <a:p>
            <a:pPr marL="885825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Verdana" pitchFamily="34" charset="0"/>
              <a:buChar char="▫"/>
              <a:tabLst>
                <a:tab pos="8750300" algn="r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  <a:p>
            <a:pPr marL="885825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>
                <a:tab pos="8750300" algn="r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25872" y="2499853"/>
            <a:ext cx="4399028" cy="2243597"/>
          </a:xfrm>
          <a:prstGeom prst="rect">
            <a:avLst/>
          </a:prstGeom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tabLst>
                <a:tab pos="8750300" algn="r"/>
              </a:tabLst>
            </a:pPr>
            <a:endParaRPr lang="en-US" sz="2800" b="1" dirty="0" smtClean="0">
              <a:solidFill>
                <a:srgbClr val="DBE7F6"/>
              </a:solidFill>
              <a:latin typeface="Calibri" pitchFamily="34" charset="0"/>
              <a:cs typeface="Times New Roman" pitchFamily="18" charset="0"/>
            </a:endParaRPr>
          </a:p>
          <a:p>
            <a:pPr marL="639763" lvl="1" indent="-236538" eaLnBrk="0" hangingPunct="0">
              <a:spcBef>
                <a:spcPts val="550"/>
              </a:spcBef>
              <a:buClr>
                <a:srgbClr val="FF0000"/>
              </a:buClr>
              <a:buFont typeface="Verdana" pitchFamily="34" charset="0"/>
              <a:buChar char="▪"/>
              <a:tabLst>
                <a:tab pos="8750300" algn="r"/>
              </a:tabLst>
            </a:pPr>
            <a:r>
              <a:rPr lang="en-US" sz="2800" b="1" dirty="0" smtClean="0">
                <a:solidFill>
                  <a:srgbClr val="DBE7F6"/>
                </a:solidFill>
                <a:latin typeface="Calibri" pitchFamily="34" charset="0"/>
                <a:cs typeface="Times New Roman" pitchFamily="18" charset="0"/>
              </a:rPr>
              <a:t>New Construction: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</a:p>
          <a:p>
            <a:pPr marL="885825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Verdana" pitchFamily="34" charset="0"/>
              <a:buChar char="▫"/>
              <a:tabLst>
                <a:tab pos="87503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E7F6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6 Connectors</a:t>
            </a:r>
          </a:p>
          <a:p>
            <a:pPr marL="885825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Verdana" pitchFamily="34" charset="0"/>
              <a:buChar char="▫"/>
              <a:tabLst>
                <a:tab pos="8750300" algn="r"/>
              </a:tabLst>
              <a:defRPr/>
            </a:pPr>
            <a:r>
              <a:rPr lang="en-US" sz="2400" b="1" dirty="0" smtClean="0">
                <a:solidFill>
                  <a:srgbClr val="DBE7F6"/>
                </a:solidFill>
                <a:latin typeface="Calibri" pitchFamily="34" charset="0"/>
                <a:cs typeface="Times New Roman" pitchFamily="18" charset="0"/>
              </a:rPr>
              <a:t>4 Stories Concrete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  <a:p>
            <a:pPr marL="885825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Verdana" pitchFamily="34" charset="0"/>
              <a:buChar char="▫"/>
              <a:tabLst>
                <a:tab pos="8750300" algn="r"/>
              </a:tabLst>
              <a:defRPr/>
            </a:pPr>
            <a:endParaRPr lang="en-US" sz="2400" b="1" dirty="0" smtClean="0">
              <a:solidFill>
                <a:srgbClr val="DBE7F6"/>
              </a:solidFill>
              <a:latin typeface="Calibri" pitchFamily="34" charset="0"/>
              <a:cs typeface="Times New Roman" pitchFamily="18" charset="0"/>
            </a:endParaRPr>
          </a:p>
          <a:p>
            <a:pPr marL="885825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Verdana" pitchFamily="34" charset="0"/>
              <a:buChar char="▫"/>
              <a:tabLst>
                <a:tab pos="8750300" algn="r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  <a:p>
            <a:pPr marL="885825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>
                <a:tab pos="8750300" algn="r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00175" y="750092"/>
            <a:ext cx="123825" cy="214314"/>
            <a:chOff x="1400175" y="508792"/>
            <a:chExt cx="123825" cy="214314"/>
          </a:xfrm>
        </p:grpSpPr>
        <p:cxnSp>
          <p:nvCxnSpPr>
            <p:cNvPr id="13" name="Straight Connector 12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front with grey backgroun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rcRect l="5066" r="2500" b="4196"/>
          <a:stretch>
            <a:fillRect/>
          </a:stretch>
        </p:blipFill>
        <p:spPr>
          <a:xfrm>
            <a:off x="14660637" y="2583544"/>
            <a:ext cx="3271026" cy="19787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Placement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07389" y="888124"/>
            <a:ext cx="5535011" cy="5969876"/>
          </a:xfrm>
          <a:prstGeom prst="rect">
            <a:avLst/>
          </a:prstGeom>
        </p:spPr>
        <p:txBody>
          <a:bodyPr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87503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Schedule Comparison:</a:t>
            </a:r>
          </a:p>
          <a:p>
            <a:pPr marL="822325" lvl="1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tabLst>
                <a:tab pos="8750300" algn="r"/>
              </a:tabLst>
              <a:defRPr/>
            </a:pP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Same Connector Slab Duration</a:t>
            </a:r>
          </a:p>
          <a:p>
            <a:pPr marL="822325" lvl="1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tabLst>
                <a:tab pos="8750300" algn="r"/>
              </a:tabLst>
              <a:defRPr/>
            </a:pPr>
            <a:r>
              <a:rPr lang="en-US" sz="2400" b="1" noProof="0" dirty="0" smtClean="0">
                <a:latin typeface="Calibri" pitchFamily="34" charset="0"/>
                <a:cs typeface="Times New Roman" pitchFamily="18" charset="0"/>
              </a:rPr>
              <a:t>Pump Saves 2 Days per Full Slab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8750300" algn="r"/>
              </a:tabLst>
              <a:defRPr/>
            </a:pPr>
            <a:endParaRPr lang="en-US" sz="2400" b="1" dirty="0" smtClean="0">
              <a:solidFill>
                <a:srgbClr val="DBE7F6"/>
              </a:solidFill>
              <a:latin typeface="Calibri" pitchFamily="34" charset="0"/>
              <a:cs typeface="Times New Roman" pitchFamily="18" charset="0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8750300" algn="r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  <a:p>
            <a:pPr marL="639763" marR="0" lvl="1" indent="-236538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Char char="◦"/>
              <a:tabLst>
                <a:tab pos="8750300" algn="r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235" t="94"/>
          <a:stretch>
            <a:fillRect/>
          </a:stretch>
        </p:blipFill>
        <p:spPr bwMode="auto">
          <a:xfrm>
            <a:off x="9629775" y="1547814"/>
            <a:ext cx="7772400" cy="484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21350" y="1581150"/>
            <a:ext cx="747307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400175" y="750092"/>
            <a:ext cx="123825" cy="214314"/>
            <a:chOff x="1400175" y="508792"/>
            <a:chExt cx="123825" cy="214314"/>
          </a:xfrm>
        </p:grpSpPr>
        <p:cxnSp>
          <p:nvCxnSpPr>
            <p:cNvPr id="14" name="Straight Connector 13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9637486" y="2931886"/>
            <a:ext cx="2714171" cy="188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454914" y="2939143"/>
            <a:ext cx="2714171" cy="188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615714" y="4811486"/>
            <a:ext cx="2714171" cy="188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462171" y="4789715"/>
            <a:ext cx="2714171" cy="188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Placement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167902" y="1002424"/>
            <a:ext cx="9419205" cy="5969876"/>
          </a:xfrm>
          <a:prstGeom prst="rect">
            <a:avLst/>
          </a:prstGeom>
        </p:spPr>
        <p:txBody>
          <a:bodyPr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tabLst>
                <a:tab pos="8750300" algn="r"/>
              </a:tabLst>
              <a:defRPr/>
            </a:pPr>
            <a:r>
              <a:rPr lang="en-US" sz="2400" b="1" noProof="0" dirty="0" smtClean="0">
                <a:latin typeface="Calibri" pitchFamily="34" charset="0"/>
                <a:cs typeface="Times New Roman" pitchFamily="18" charset="0"/>
              </a:rPr>
              <a:t>Placement Schedule Effects Timeline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:</a:t>
            </a: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8750300" algn="r"/>
              </a:tabLst>
              <a:defRPr/>
            </a:pPr>
            <a:endParaRPr lang="en-US" sz="2400" b="1" dirty="0" smtClean="0">
              <a:solidFill>
                <a:srgbClr val="DBE7F6"/>
              </a:solidFill>
              <a:latin typeface="Calibri" pitchFamily="34" charset="0"/>
              <a:cs typeface="Times New Roman" pitchFamily="18" charset="0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8750300" algn="r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  <a:p>
            <a:pPr marL="639763" marR="0" lvl="1" indent="-236538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Char char="◦"/>
              <a:tabLst>
                <a:tab pos="8750300" algn="r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3529013" y="1655554"/>
            <a:ext cx="20997862" cy="3906595"/>
            <a:chOff x="3529013" y="1655554"/>
            <a:chExt cx="20997862" cy="3906595"/>
          </a:xfrm>
        </p:grpSpPr>
        <p:sp>
          <p:nvSpPr>
            <p:cNvPr id="152" name="Rectangle 151"/>
            <p:cNvSpPr/>
            <p:nvPr/>
          </p:nvSpPr>
          <p:spPr>
            <a:xfrm>
              <a:off x="22117050" y="2489200"/>
              <a:ext cx="1460500" cy="2130425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835400" y="1905000"/>
              <a:ext cx="19748500" cy="619760"/>
              <a:chOff x="3835400" y="1905000"/>
              <a:chExt cx="19748500" cy="61976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835400" y="1940560"/>
                <a:ext cx="5232400" cy="584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flipH="1">
                <a:off x="18351500" y="1917700"/>
                <a:ext cx="5232400" cy="584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9144000" y="1905000"/>
                <a:ext cx="9144000" cy="576072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835400" y="4610100"/>
              <a:ext cx="19748500" cy="619760"/>
              <a:chOff x="3835400" y="1905000"/>
              <a:chExt cx="19748500" cy="61976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835400" y="1940560"/>
                <a:ext cx="5232400" cy="584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flipH="1">
                <a:off x="18351500" y="1917700"/>
                <a:ext cx="5232400" cy="584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9144000" y="1905000"/>
                <a:ext cx="9144000" cy="576072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rot="5400000" flipH="1" flipV="1">
              <a:off x="3927079" y="2245917"/>
              <a:ext cx="616743" cy="3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3523219" y="2245917"/>
              <a:ext cx="616743" cy="3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7083029" y="2245916"/>
              <a:ext cx="616743" cy="3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10182623" y="2227660"/>
              <a:ext cx="654842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13198873" y="2227660"/>
              <a:ext cx="654842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16326248" y="2227660"/>
              <a:ext cx="654842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9344878" y="2234803"/>
              <a:ext cx="642144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22480984" y="2234009"/>
              <a:ext cx="642144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23266797" y="2234009"/>
              <a:ext cx="642144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13477876" y="3235324"/>
              <a:ext cx="2692400" cy="317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19323051" y="3269457"/>
              <a:ext cx="2705893" cy="7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2240877" y="3259932"/>
              <a:ext cx="2693191" cy="71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3435012" y="3695700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10/8/08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0756562" y="3977501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12/11/08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664862" y="4133076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1/9/09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10412" y="1699549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8/1/08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0234612" y="1665532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9/1/08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3152439" y="1656007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10/1/08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292512" y="1655554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11/1/08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rot="5400000" flipH="1" flipV="1">
              <a:off x="2810132" y="3574508"/>
              <a:ext cx="3288504" cy="256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0800000">
              <a:off x="4303427" y="3698093"/>
              <a:ext cx="147637" cy="128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4314825" y="3581403"/>
              <a:ext cx="3286126" cy="95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3929579" y="4946617"/>
              <a:ext cx="616743" cy="3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 flipH="1" flipV="1">
              <a:off x="7085529" y="4946616"/>
              <a:ext cx="616743" cy="3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10185123" y="4928360"/>
              <a:ext cx="654842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13201373" y="4928360"/>
              <a:ext cx="654842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16328748" y="4928360"/>
              <a:ext cx="654842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19347378" y="4935503"/>
              <a:ext cx="642144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22483484" y="4934709"/>
              <a:ext cx="642144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7112912" y="5256575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8/1/08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37112" y="5266100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9/1/08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3256537" y="5256575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10/1/08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6295012" y="5285150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11/1/08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9314437" y="5256575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12/1/08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3535879" y="4946617"/>
              <a:ext cx="616743" cy="3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 flipH="1" flipV="1">
              <a:off x="7132101" y="3562602"/>
              <a:ext cx="3298029" cy="399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8623014" y="3907643"/>
              <a:ext cx="147637" cy="128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12851862" y="3821365"/>
              <a:ext cx="2704306" cy="145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0800000">
              <a:off x="14058614" y="3885418"/>
              <a:ext cx="147637" cy="128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 flipV="1">
              <a:off x="18281112" y="3829588"/>
              <a:ext cx="2707480" cy="267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0800000">
              <a:off x="19500564" y="4177518"/>
              <a:ext cx="147637" cy="128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20793076" y="3844929"/>
              <a:ext cx="2698751" cy="126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5186362" y="4140200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7/18/08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975100" y="5248275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7/1/08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810000" y="3489325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7/3/08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018462" y="3708400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8/15/08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8876962" y="3996551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12/1/08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305837" y="4135050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12/26/09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2544087" y="5210175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1/1/09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23232784" y="4934709"/>
              <a:ext cx="642144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1" name="Picture 130" descr="2nd floor flat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29013" y="2710319"/>
              <a:ext cx="2286000" cy="1001797"/>
            </a:xfrm>
            <a:prstGeom prst="rect">
              <a:avLst/>
            </a:prstGeom>
          </p:spPr>
        </p:pic>
        <p:pic>
          <p:nvPicPr>
            <p:cNvPr id="132" name="Picture 131" descr="6th floor flat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23087" y="2849563"/>
              <a:ext cx="2286000" cy="1001797"/>
            </a:xfrm>
            <a:prstGeom prst="rect">
              <a:avLst/>
            </a:prstGeom>
          </p:spPr>
        </p:pic>
        <p:sp>
          <p:nvSpPr>
            <p:cNvPr id="137" name="TextBox 136"/>
            <p:cNvSpPr txBox="1"/>
            <p:nvPr/>
          </p:nvSpPr>
          <p:spPr>
            <a:xfrm>
              <a:off x="14883721" y="3689803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10/14/08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4211300" y="2479675"/>
              <a:ext cx="600075" cy="2130425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" name="Picture 132" descr="7th floor flat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26607" y="2739113"/>
              <a:ext cx="2286000" cy="1088005"/>
            </a:xfrm>
            <a:prstGeom prst="rect">
              <a:avLst/>
            </a:prstGeom>
          </p:spPr>
        </p:pic>
        <p:sp>
          <p:nvSpPr>
            <p:cNvPr id="148" name="Rectangle 147"/>
            <p:cNvSpPr/>
            <p:nvPr/>
          </p:nvSpPr>
          <p:spPr>
            <a:xfrm>
              <a:off x="19640550" y="2489200"/>
              <a:ext cx="1041400" cy="2130425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4" name="Picture 133" descr="10th floor flat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972212" y="2844801"/>
              <a:ext cx="2286000" cy="1346101"/>
            </a:xfrm>
            <a:prstGeom prst="rect">
              <a:avLst/>
            </a:prstGeom>
          </p:spPr>
        </p:pic>
        <p:pic>
          <p:nvPicPr>
            <p:cNvPr id="85" name="Picture 84" descr="11 th floor flat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726525" y="2898775"/>
              <a:ext cx="2286000" cy="1267408"/>
            </a:xfrm>
            <a:prstGeom prst="rect">
              <a:avLst/>
            </a:prstGeom>
          </p:spPr>
        </p:pic>
        <p:pic>
          <p:nvPicPr>
            <p:cNvPr id="81" name="Picture 80" descr="3rd floor columns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38713" y="3338428"/>
              <a:ext cx="2286000" cy="1001797"/>
            </a:xfrm>
            <a:prstGeom prst="rect">
              <a:avLst/>
            </a:prstGeom>
          </p:spPr>
        </p:pic>
        <p:cxnSp>
          <p:nvCxnSpPr>
            <p:cNvPr id="153" name="Straight Connector 152"/>
            <p:cNvCxnSpPr/>
            <p:nvPr/>
          </p:nvCxnSpPr>
          <p:spPr>
            <a:xfrm rot="10800000">
              <a:off x="5798852" y="4345793"/>
              <a:ext cx="147637" cy="128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H="1">
              <a:off x="14820614" y="3885418"/>
              <a:ext cx="147637" cy="128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14209037" y="4046900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4 Days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 rot="10800000" flipV="1">
              <a:off x="20694364" y="4171168"/>
              <a:ext cx="147637" cy="128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10800000">
              <a:off x="21996114" y="4321175"/>
              <a:ext cx="147637" cy="128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0800000" flipV="1">
              <a:off x="23596314" y="4321175"/>
              <a:ext cx="147637" cy="128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19311937" y="1670521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12/1/08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9885937" y="4044176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8 Days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2552937" y="4044176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10 Days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52875" y="1699549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7/1/08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505987" y="1664171"/>
              <a:ext cx="86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1/1/09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84" name="Parallelogram 83"/>
          <p:cNvSpPr/>
          <p:nvPr/>
        </p:nvSpPr>
        <p:spPr>
          <a:xfrm>
            <a:off x="6143625" y="1924050"/>
            <a:ext cx="447675" cy="60007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arallelogram 85"/>
          <p:cNvSpPr/>
          <p:nvPr/>
        </p:nvSpPr>
        <p:spPr>
          <a:xfrm>
            <a:off x="8943975" y="1866900"/>
            <a:ext cx="518735" cy="69532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arallelogram 88"/>
          <p:cNvSpPr/>
          <p:nvPr/>
        </p:nvSpPr>
        <p:spPr>
          <a:xfrm>
            <a:off x="11734800" y="1892300"/>
            <a:ext cx="447675" cy="60007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Parallelogram 90"/>
          <p:cNvSpPr/>
          <p:nvPr/>
        </p:nvSpPr>
        <p:spPr>
          <a:xfrm>
            <a:off x="15633700" y="1892300"/>
            <a:ext cx="447675" cy="60007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Parallelogram 103"/>
          <p:cNvSpPr/>
          <p:nvPr/>
        </p:nvSpPr>
        <p:spPr>
          <a:xfrm>
            <a:off x="18058946" y="1841500"/>
            <a:ext cx="511629" cy="6858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Parallelogram 105"/>
          <p:cNvSpPr/>
          <p:nvPr/>
        </p:nvSpPr>
        <p:spPr>
          <a:xfrm>
            <a:off x="21221700" y="1917700"/>
            <a:ext cx="447675" cy="60007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Parallelogram 106"/>
          <p:cNvSpPr/>
          <p:nvPr/>
        </p:nvSpPr>
        <p:spPr>
          <a:xfrm>
            <a:off x="21018500" y="4610100"/>
            <a:ext cx="447675" cy="60007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Parallelogram 107"/>
          <p:cNvSpPr/>
          <p:nvPr/>
        </p:nvSpPr>
        <p:spPr>
          <a:xfrm>
            <a:off x="18097046" y="4572000"/>
            <a:ext cx="511629" cy="6858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Parallelogram 110"/>
          <p:cNvSpPr/>
          <p:nvPr/>
        </p:nvSpPr>
        <p:spPr>
          <a:xfrm>
            <a:off x="15506700" y="4610100"/>
            <a:ext cx="447675" cy="60007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Parallelogram 113"/>
          <p:cNvSpPr/>
          <p:nvPr/>
        </p:nvSpPr>
        <p:spPr>
          <a:xfrm>
            <a:off x="11582400" y="4610100"/>
            <a:ext cx="447675" cy="60007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Parallelogram 116"/>
          <p:cNvSpPr/>
          <p:nvPr/>
        </p:nvSpPr>
        <p:spPr>
          <a:xfrm>
            <a:off x="8893175" y="4597400"/>
            <a:ext cx="518735" cy="69532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Parallelogram 117"/>
          <p:cNvSpPr/>
          <p:nvPr/>
        </p:nvSpPr>
        <p:spPr>
          <a:xfrm>
            <a:off x="6092825" y="4641850"/>
            <a:ext cx="447675" cy="60007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Content Placeholder 2"/>
          <p:cNvSpPr txBox="1">
            <a:spLocks/>
          </p:cNvSpPr>
          <p:nvPr/>
        </p:nvSpPr>
        <p:spPr>
          <a:xfrm>
            <a:off x="4291103" y="1211974"/>
            <a:ext cx="2833598" cy="464426"/>
          </a:xfrm>
          <a:prstGeom prst="rect">
            <a:avLst/>
          </a:prstGeom>
        </p:spPr>
        <p:txBody>
          <a:bodyPr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>
                <a:tab pos="87503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Crane and Bucket:</a:t>
            </a: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8750300" algn="r"/>
              </a:tabLst>
              <a:defRPr/>
            </a:pPr>
            <a:endParaRPr lang="en-US" sz="2400" b="1" dirty="0" smtClean="0">
              <a:solidFill>
                <a:srgbClr val="DBE7F6"/>
              </a:solidFill>
              <a:latin typeface="Calibri" pitchFamily="34" charset="0"/>
              <a:cs typeface="Times New Roman" pitchFamily="18" charset="0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8750300" algn="r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  <a:p>
            <a:pPr marL="639763" marR="0" lvl="1" indent="-236538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Char char="◦"/>
              <a:tabLst>
                <a:tab pos="8750300" algn="r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0" name="Content Placeholder 2"/>
          <p:cNvSpPr txBox="1">
            <a:spLocks/>
          </p:cNvSpPr>
          <p:nvPr/>
        </p:nvSpPr>
        <p:spPr>
          <a:xfrm>
            <a:off x="4500653" y="5380749"/>
            <a:ext cx="1188948" cy="448551"/>
          </a:xfrm>
          <a:prstGeom prst="rect">
            <a:avLst/>
          </a:prstGeom>
        </p:spPr>
        <p:txBody>
          <a:bodyPr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>
                <a:tab pos="8750300" algn="r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Pump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:</a:t>
            </a: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8750300" algn="r"/>
              </a:tabLst>
              <a:defRPr/>
            </a:pPr>
            <a:endParaRPr lang="en-US" sz="2400" b="1" dirty="0" smtClean="0">
              <a:solidFill>
                <a:srgbClr val="DBE7F6"/>
              </a:solidFill>
              <a:latin typeface="Calibri" pitchFamily="34" charset="0"/>
              <a:cs typeface="Times New Roman" pitchFamily="18" charset="0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8750300" algn="r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  <a:p>
            <a:pPr marL="639763" marR="0" lvl="1" indent="-236538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Char char="◦"/>
              <a:tabLst>
                <a:tab pos="8750300" algn="r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1400175" y="750092"/>
            <a:ext cx="123825" cy="214314"/>
            <a:chOff x="1400175" y="508792"/>
            <a:chExt cx="123825" cy="214314"/>
          </a:xfrm>
        </p:grpSpPr>
        <p:cxnSp>
          <p:nvCxnSpPr>
            <p:cNvPr id="143" name="Straight Connector 142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9890" y="1028496"/>
            <a:ext cx="7478110" cy="3878317"/>
          </a:xfrm>
        </p:spPr>
        <p:txBody>
          <a:bodyPr/>
          <a:lstStyle/>
          <a:p>
            <a:pPr lvl="0">
              <a:tabLst>
                <a:tab pos="8750300" algn="r"/>
              </a:tabLs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Conclusion:</a:t>
            </a:r>
          </a:p>
          <a:p>
            <a:pPr lvl="1">
              <a:tabLst>
                <a:tab pos="8750300" algn="r"/>
              </a:tabLst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Connecting Slabs Limit Efficiency </a:t>
            </a:r>
          </a:p>
          <a:p>
            <a:pPr lvl="1">
              <a:tabLst>
                <a:tab pos="8750300" algn="r"/>
              </a:tabLst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Pump Benefits on Full Slabs</a:t>
            </a:r>
          </a:p>
          <a:p>
            <a:pPr lvl="1">
              <a:tabLst>
                <a:tab pos="8750300" algn="r"/>
              </a:tabLst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Limited Overall Savings</a:t>
            </a:r>
          </a:p>
          <a:p>
            <a:pPr lvl="2">
              <a:buNone/>
              <a:tabLst>
                <a:tab pos="8750300" algn="r"/>
              </a:tabLst>
              <a:defRPr/>
            </a:pPr>
            <a:endParaRPr lang="en-US" sz="2000" dirty="0" smtClean="0">
              <a:solidFill>
                <a:schemeClr val="accent1"/>
              </a:solidFill>
            </a:endParaRPr>
          </a:p>
          <a:p>
            <a:pPr lvl="2">
              <a:buNone/>
              <a:tabLst>
                <a:tab pos="8750300" algn="r"/>
              </a:tabLst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Familiar but slower method is acceptable </a:t>
            </a:r>
          </a:p>
          <a:p>
            <a:pPr lvl="1">
              <a:tabLst>
                <a:tab pos="8750300" algn="r"/>
              </a:tabLst>
              <a:defRPr/>
            </a:pPr>
            <a:endParaRPr lang="en-US" sz="2400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Placement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1423207" y="1520993"/>
          <a:ext cx="4806873" cy="3696159"/>
        </p:xfrm>
        <a:graphic>
          <a:graphicData uri="http://schemas.openxmlformats.org/drawingml/2006/table">
            <a:tbl>
              <a:tblPr/>
              <a:tblGrid>
                <a:gridCol w="1565999"/>
                <a:gridCol w="837438"/>
                <a:gridCol w="1454464"/>
                <a:gridCol w="948972"/>
              </a:tblGrid>
              <a:tr h="254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Item </a:t>
                      </a: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Quantity </a:t>
                      </a: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Cost Basis</a:t>
                      </a: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Total Cost</a:t>
                      </a: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5805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Crane and Bucket Placement</a:t>
                      </a: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4,106 CY</a:t>
                      </a: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Equipment = $7,000/week</a:t>
                      </a:r>
                      <a:b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Labor = $13/ CY</a:t>
                      </a: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$193,375</a:t>
                      </a:r>
                    </a:p>
                  </a:txBody>
                  <a:tcPr marL="54948" marR="54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Pump Placement </a:t>
                      </a:r>
                    </a:p>
                  </a:txBody>
                  <a:tcPr marL="54948" marR="54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4,106 CY</a:t>
                      </a:r>
                    </a:p>
                  </a:txBody>
                  <a:tcPr marL="54948" marR="54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$18.20/ CY</a:t>
                      </a:r>
                    </a:p>
                  </a:txBody>
                  <a:tcPr marL="54948" marR="54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$74,750</a:t>
                      </a:r>
                    </a:p>
                  </a:txBody>
                  <a:tcPr marL="54948" marR="54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2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Cost Difference </a:t>
                      </a:r>
                    </a:p>
                  </a:txBody>
                  <a:tcPr marL="54948" marR="54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$118,625</a:t>
                      </a:r>
                    </a:p>
                  </a:txBody>
                  <a:tcPr marL="54948" marR="54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Supplemental Crane:</a:t>
                      </a: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$650/day </a:t>
                      </a:r>
                      <a:b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For 131 days</a:t>
                      </a: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($85,150)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8" marR="54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2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Net Savings:</a:t>
                      </a:r>
                    </a:p>
                  </a:txBody>
                  <a:tcPr marL="54948" marR="54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$33,475</a:t>
                      </a:r>
                    </a:p>
                  </a:txBody>
                  <a:tcPr marL="54948" marR="54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General Conditions Savings</a:t>
                      </a: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$5,925/day</a:t>
                      </a:r>
                      <a:b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For 10 days</a:t>
                      </a: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$59,250</a:t>
                      </a:r>
                    </a:p>
                  </a:txBody>
                  <a:tcPr marL="54948" marR="54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2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8" marR="549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Total Savings:</a:t>
                      </a:r>
                    </a:p>
                  </a:txBody>
                  <a:tcPr marL="54948" marR="54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$92,725</a:t>
                      </a:r>
                    </a:p>
                  </a:txBody>
                  <a:tcPr marL="54948" marR="54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11421996" y="5285168"/>
            <a:ext cx="5047732" cy="2039557"/>
          </a:xfrm>
          <a:prstGeom prst="rect">
            <a:avLst/>
          </a:prstGeom>
        </p:spPr>
        <p:txBody>
          <a:bodyPr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tabLst>
                <a:tab pos="8750300" algn="r"/>
              </a:tabLst>
              <a:defRPr/>
            </a:pPr>
            <a:r>
              <a:rPr lang="en-US" b="1" dirty="0" smtClean="0">
                <a:solidFill>
                  <a:srgbClr val="DBE7F6"/>
                </a:solidFill>
                <a:latin typeface="Calibri" pitchFamily="34" charset="0"/>
                <a:cs typeface="Times New Roman" pitchFamily="18" charset="0"/>
              </a:rPr>
              <a:t>Potential savings of $92,725</a:t>
            </a:r>
          </a:p>
          <a:p>
            <a:pPr marL="822325" lvl="1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"/>
              <a:tabLst>
                <a:tab pos="8750300" algn="r"/>
              </a:tabLst>
              <a:defRPr/>
            </a:pPr>
            <a:r>
              <a:rPr lang="en-US" b="1" baseline="0" dirty="0" smtClean="0">
                <a:solidFill>
                  <a:srgbClr val="DBE7F6"/>
                </a:solidFill>
                <a:latin typeface="Calibri" pitchFamily="34" charset="0"/>
                <a:cs typeface="Times New Roman" pitchFamily="18" charset="0"/>
              </a:rPr>
              <a:t>.12</a:t>
            </a:r>
            <a:r>
              <a:rPr lang="en-US" b="1" dirty="0" smtClean="0">
                <a:solidFill>
                  <a:srgbClr val="DBE7F6"/>
                </a:solidFill>
                <a:latin typeface="Calibri" pitchFamily="34" charset="0"/>
                <a:cs typeface="Times New Roman" pitchFamily="18" charset="0"/>
              </a:rPr>
              <a:t>% of Project Cost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  <a:p>
            <a:pPr marL="639763" marR="0" lvl="1" indent="-236538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Char char="◦"/>
              <a:tabLst>
                <a:tab pos="8750300" algn="r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209690" y="1028496"/>
            <a:ext cx="9002110" cy="3878317"/>
          </a:xfrm>
          <a:prstGeom prst="rect">
            <a:avLst/>
          </a:prstGeom>
        </p:spPr>
        <p:txBody>
          <a:bodyPr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¡"/>
              <a:tabLst>
                <a:tab pos="87503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Cost:</a:t>
            </a:r>
          </a:p>
          <a:p>
            <a:pPr marL="639763" marR="0" lvl="1" indent="-236538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Tx/>
              <a:buFont typeface="Verdana" pitchFamily="34" charset="0"/>
              <a:buChar char="▪"/>
              <a:tabLst>
                <a:tab pos="8750300" algn="r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BE7F6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0175" y="750092"/>
            <a:ext cx="123825" cy="214314"/>
            <a:chOff x="1400175" y="508792"/>
            <a:chExt cx="123825" cy="214314"/>
          </a:xfrm>
        </p:grpSpPr>
        <p:cxnSp>
          <p:nvCxnSpPr>
            <p:cNvPr id="8" name="Straight Connector 7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483" y="63064"/>
            <a:ext cx="8828689" cy="882869"/>
          </a:xfrm>
        </p:spPr>
        <p:txBody>
          <a:bodyPr/>
          <a:lstStyle/>
          <a:p>
            <a:r>
              <a:rPr lang="en-US" sz="4800" dirty="0" smtClean="0"/>
              <a:t>Façade Analysis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5890" y="1002424"/>
            <a:ext cx="9002110" cy="4877676"/>
          </a:xfrm>
        </p:spPr>
        <p:txBody>
          <a:bodyPr/>
          <a:lstStyle/>
          <a:p>
            <a:pPr>
              <a:tabLst>
                <a:tab pos="8750300" algn="r"/>
              </a:tabLst>
            </a:pPr>
            <a:r>
              <a:rPr lang="en-US" sz="2400" dirty="0" smtClean="0"/>
              <a:t>Original Façade</a:t>
            </a:r>
          </a:p>
          <a:p>
            <a:pPr lvl="1">
              <a:tabLst>
                <a:tab pos="8750300" algn="r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Precast</a:t>
            </a:r>
          </a:p>
          <a:p>
            <a:pPr>
              <a:tabLst>
                <a:tab pos="8750300" algn="r"/>
              </a:tabLst>
            </a:pPr>
            <a:r>
              <a:rPr lang="en-US" sz="2400" dirty="0" smtClean="0"/>
              <a:t>Specified Façade</a:t>
            </a:r>
          </a:p>
          <a:p>
            <a:pPr lvl="1">
              <a:tabLst>
                <a:tab pos="8750300" algn="r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Brick Cavity Wall</a:t>
            </a:r>
          </a:p>
          <a:p>
            <a:pPr lvl="1">
              <a:tabLst>
                <a:tab pos="8750300" algn="r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Poor Slab Edges </a:t>
            </a:r>
          </a:p>
          <a:p>
            <a:pPr>
              <a:tabLst>
                <a:tab pos="8750300" algn="r"/>
              </a:tabLst>
            </a:pPr>
            <a:r>
              <a:rPr lang="en-US" sz="2400" dirty="0" smtClean="0"/>
              <a:t>Precast Façade</a:t>
            </a:r>
          </a:p>
          <a:p>
            <a:pPr lvl="1">
              <a:tabLst>
                <a:tab pos="8750300" algn="r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Schedule</a:t>
            </a:r>
          </a:p>
          <a:p>
            <a:pPr lvl="1">
              <a:tabLst>
                <a:tab pos="8750300" algn="r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Cost</a:t>
            </a:r>
          </a:p>
          <a:p>
            <a:pPr lvl="1">
              <a:tabLst>
                <a:tab pos="8750300" algn="r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Thermal Performance</a:t>
            </a:r>
          </a:p>
          <a:p>
            <a:pPr lvl="1">
              <a:tabLst>
                <a:tab pos="8750300" algn="r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Structural Loads</a:t>
            </a:r>
          </a:p>
          <a:p>
            <a:pPr lvl="1">
              <a:buNone/>
              <a:tabLst>
                <a:tab pos="8750300" algn="r"/>
              </a:tabLst>
            </a:pPr>
            <a:endParaRPr lang="en-US" sz="2400" dirty="0" smtClean="0"/>
          </a:p>
        </p:txBody>
      </p:sp>
      <p:pic>
        <p:nvPicPr>
          <p:cNvPr id="15" name="Picture 14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74" t="42075" r="11719" b="26550"/>
          <a:stretch>
            <a:fillRect/>
          </a:stretch>
        </p:blipFill>
        <p:spPr bwMode="auto">
          <a:xfrm>
            <a:off x="14300675" y="3568700"/>
            <a:ext cx="3827641" cy="240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400175" y="997742"/>
            <a:ext cx="123825" cy="214314"/>
            <a:chOff x="1400175" y="508792"/>
            <a:chExt cx="123825" cy="214314"/>
          </a:xfrm>
        </p:grpSpPr>
        <p:cxnSp>
          <p:nvCxnSpPr>
            <p:cNvPr id="18" name="Straight Connector 17"/>
            <p:cNvCxnSpPr/>
            <p:nvPr/>
          </p:nvCxnSpPr>
          <p:spPr>
            <a:xfrm rot="10800000" flipV="1">
              <a:off x="1400176" y="508792"/>
              <a:ext cx="119065" cy="115095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400175" y="613569"/>
              <a:ext cx="123825" cy="109537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 l="24902" t="42188" r="65430" b="19791"/>
          <a:stretch>
            <a:fillRect/>
          </a:stretch>
        </p:blipFill>
        <p:spPr bwMode="auto">
          <a:xfrm>
            <a:off x="14563398" y="1010825"/>
            <a:ext cx="3125512" cy="230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6618</TotalTime>
  <Words>974</Words>
  <Application>Microsoft Office PowerPoint</Application>
  <PresentationFormat>Custom</PresentationFormat>
  <Paragraphs>367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Solstice</vt:lpstr>
      <vt:lpstr>WestEnd25</vt:lpstr>
      <vt:lpstr>Outline</vt:lpstr>
      <vt:lpstr>Project Background</vt:lpstr>
      <vt:lpstr>Project Background</vt:lpstr>
      <vt:lpstr>Concrete Placement</vt:lpstr>
      <vt:lpstr>Concrete Placement</vt:lpstr>
      <vt:lpstr>Concrete Placement</vt:lpstr>
      <vt:lpstr>Concrete Placement</vt:lpstr>
      <vt:lpstr>Façade Analysis</vt:lpstr>
      <vt:lpstr>Façade Analysis </vt:lpstr>
      <vt:lpstr>Façade Analysis</vt:lpstr>
      <vt:lpstr>Façade Analysis </vt:lpstr>
      <vt:lpstr>Façade Analysis</vt:lpstr>
      <vt:lpstr>Façade Analysis</vt:lpstr>
      <vt:lpstr>Façade Analysis</vt:lpstr>
      <vt:lpstr>Façade Analysis</vt:lpstr>
      <vt:lpstr>LEED</vt:lpstr>
      <vt:lpstr>LEED</vt:lpstr>
      <vt:lpstr>LEED</vt:lpstr>
      <vt:lpstr>LEED</vt:lpstr>
      <vt:lpstr>LEED</vt:lpstr>
      <vt:lpstr>LEED</vt:lpstr>
      <vt:lpstr>LEED</vt:lpstr>
      <vt:lpstr>Summary</vt:lpstr>
      <vt:lpstr>Acknowledgments </vt:lpstr>
      <vt:lpstr>Questions?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WestEnd25 Final Presentation</dc:title>
  <dc:subject>AE Senior Thesis</dc:subject>
  <dc:creator>Charles Miller</dc:creator>
  <cp:lastModifiedBy>CMM5035</cp:lastModifiedBy>
  <cp:revision>658</cp:revision>
  <dcterms:created xsi:type="dcterms:W3CDTF">2007-10-07T17:01:14Z</dcterms:created>
  <dcterms:modified xsi:type="dcterms:W3CDTF">2009-04-15T13:43:51Z</dcterms:modified>
</cp:coreProperties>
</file>